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Amatic SC" pitchFamily="2" charset="-79"/>
      <p:regular r:id="rId39"/>
      <p:bold r:id="rId40"/>
    </p:embeddedFont>
    <p:embeddedFont>
      <p:font typeface="Source Code Pro" panose="020B0509030403020204" pitchFamily="49" charset="77"/>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43"/>
  </p:normalViewPr>
  <p:slideViewPr>
    <p:cSldViewPr snapToGrid="0">
      <p:cViewPr varScale="1">
        <p:scale>
          <a:sx n="120" d="100"/>
          <a:sy n="120" d="100"/>
        </p:scale>
        <p:origin x="86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39f055981_6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39f055981_6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6dc3e95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6dc3e95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39f055981_5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39f055981_5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6d39b1eba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6d39b1eba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6d39b1eba_4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6d39b1eba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6dc3e955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6dc3e955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6dc3e955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6dc3e955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6d39b1eba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46d39b1eba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6d39b1eba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6d39b1eba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6d39b1eba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6d39b1eba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39f055981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39f05598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6d39b1eba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6d39b1eba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39f055981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39f05598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39f055981_3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439f055981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6d39b1eba_1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6d39b1eba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39f055981_3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39f055981_3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39f055981_3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439f055981_3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6d39b1eba_4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6d39b1eba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39f055981_3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39f055981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39f055981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439f05598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39f055981_5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439f055981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39f05598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39f05598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39f055981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39f055981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439f055981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439f055981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39f055981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39f055981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39f055981_3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439f055981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39f055981_3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39f055981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39f055981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439f0559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39f055981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439f05598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39f055981_6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39f055981_6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5baf4049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5baf404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5baf4049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5baf4049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39f055981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39f05598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39f055981_5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39f055981_5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6dc3e955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6dc3e955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g"/><Relationship Id="rId17" Type="http://schemas.openxmlformats.org/officeDocument/2006/relationships/image" Target="../media/image78.jpg"/><Relationship Id="rId2" Type="http://schemas.openxmlformats.org/officeDocument/2006/relationships/notesSlide" Target="../notesSlides/notesSlide29.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jp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jpg"/><Relationship Id="rId9" Type="http://schemas.openxmlformats.org/officeDocument/2006/relationships/image" Target="../media/image70.png"/><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83.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Journey of Vienna</a:t>
            </a:r>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Presented by: Harrison Mark, Mackenzie Marci and Michelle Diblasio</a:t>
            </a: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95800" y="101650"/>
            <a:ext cx="39045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000000"/>
                </a:solidFill>
                <a:highlight>
                  <a:srgbClr val="FFFFFF"/>
                </a:highlight>
              </a:rPr>
              <a:t>Schönbrunn Palace</a:t>
            </a:r>
            <a:endParaRPr sz="4800"/>
          </a:p>
        </p:txBody>
      </p:sp>
      <p:sp>
        <p:nvSpPr>
          <p:cNvPr id="124" name="Google Shape;124;p22"/>
          <p:cNvSpPr txBox="1">
            <a:spLocks noGrp="1"/>
          </p:cNvSpPr>
          <p:nvPr>
            <p:ph type="body" idx="1"/>
          </p:nvPr>
        </p:nvSpPr>
        <p:spPr>
          <a:xfrm>
            <a:off x="95800" y="901650"/>
            <a:ext cx="51624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Beautiful palace that features an immense amount of fountains and statues along with a huge garden</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Gloriette at top of hill</a:t>
            </a:r>
            <a:endParaRPr>
              <a:solidFill>
                <a:srgbClr val="000000"/>
              </a:solidFill>
            </a:endParaRPr>
          </a:p>
          <a:p>
            <a:pPr marL="0" lvl="0" indent="0" algn="l" rtl="0">
              <a:spcBef>
                <a:spcPts val="1000"/>
              </a:spcBef>
              <a:spcAft>
                <a:spcPts val="1000"/>
              </a:spcAft>
              <a:buNone/>
            </a:pPr>
            <a:endParaRPr>
              <a:solidFill>
                <a:srgbClr val="000000"/>
              </a:solidFill>
            </a:endParaRPr>
          </a:p>
        </p:txBody>
      </p:sp>
      <p:pic>
        <p:nvPicPr>
          <p:cNvPr id="125" name="Google Shape;125;p22"/>
          <p:cNvPicPr preferRelativeResize="0"/>
          <p:nvPr/>
        </p:nvPicPr>
        <p:blipFill>
          <a:blip r:embed="rId3">
            <a:alphaModFix/>
          </a:blip>
          <a:stretch>
            <a:fillRect/>
          </a:stretch>
        </p:blipFill>
        <p:spPr>
          <a:xfrm>
            <a:off x="170400" y="2970000"/>
            <a:ext cx="5013176" cy="2173500"/>
          </a:xfrm>
          <a:prstGeom prst="rect">
            <a:avLst/>
          </a:prstGeom>
          <a:noFill/>
          <a:ln>
            <a:noFill/>
          </a:ln>
        </p:spPr>
      </p:pic>
      <p:pic>
        <p:nvPicPr>
          <p:cNvPr id="126" name="Google Shape;126;p22"/>
          <p:cNvPicPr preferRelativeResize="0"/>
          <p:nvPr/>
        </p:nvPicPr>
        <p:blipFill>
          <a:blip r:embed="rId4">
            <a:alphaModFix/>
          </a:blip>
          <a:stretch>
            <a:fillRect/>
          </a:stretch>
        </p:blipFill>
        <p:spPr>
          <a:xfrm>
            <a:off x="5258200" y="178763"/>
            <a:ext cx="3580999" cy="47859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3"/>
          <p:cNvPicPr preferRelativeResize="0"/>
          <p:nvPr/>
        </p:nvPicPr>
        <p:blipFill>
          <a:blip r:embed="rId3">
            <a:alphaModFix/>
          </a:blip>
          <a:stretch>
            <a:fillRect/>
          </a:stretch>
        </p:blipFill>
        <p:spPr>
          <a:xfrm>
            <a:off x="6775647" y="94500"/>
            <a:ext cx="2269350" cy="3018675"/>
          </a:xfrm>
          <a:prstGeom prst="rect">
            <a:avLst/>
          </a:prstGeom>
          <a:noFill/>
          <a:ln>
            <a:noFill/>
          </a:ln>
        </p:spPr>
      </p:pic>
      <p:pic>
        <p:nvPicPr>
          <p:cNvPr id="132" name="Google Shape;132;p23"/>
          <p:cNvPicPr preferRelativeResize="0"/>
          <p:nvPr/>
        </p:nvPicPr>
        <p:blipFill>
          <a:blip r:embed="rId4">
            <a:alphaModFix/>
          </a:blip>
          <a:stretch>
            <a:fillRect/>
          </a:stretch>
        </p:blipFill>
        <p:spPr>
          <a:xfrm>
            <a:off x="0" y="24387"/>
            <a:ext cx="3625187" cy="2266950"/>
          </a:xfrm>
          <a:prstGeom prst="rect">
            <a:avLst/>
          </a:prstGeom>
          <a:noFill/>
          <a:ln>
            <a:noFill/>
          </a:ln>
        </p:spPr>
      </p:pic>
      <p:pic>
        <p:nvPicPr>
          <p:cNvPr id="133" name="Google Shape;133;p23"/>
          <p:cNvPicPr preferRelativeResize="0"/>
          <p:nvPr/>
        </p:nvPicPr>
        <p:blipFill>
          <a:blip r:embed="rId5">
            <a:alphaModFix/>
          </a:blip>
          <a:stretch>
            <a:fillRect/>
          </a:stretch>
        </p:blipFill>
        <p:spPr>
          <a:xfrm>
            <a:off x="3777578" y="2420037"/>
            <a:ext cx="2121925" cy="2632175"/>
          </a:xfrm>
          <a:prstGeom prst="rect">
            <a:avLst/>
          </a:prstGeom>
          <a:noFill/>
          <a:ln>
            <a:noFill/>
          </a:ln>
        </p:spPr>
      </p:pic>
      <p:pic>
        <p:nvPicPr>
          <p:cNvPr id="134" name="Google Shape;134;p23"/>
          <p:cNvPicPr preferRelativeResize="0"/>
          <p:nvPr/>
        </p:nvPicPr>
        <p:blipFill>
          <a:blip r:embed="rId6">
            <a:alphaModFix/>
          </a:blip>
          <a:stretch>
            <a:fillRect/>
          </a:stretch>
        </p:blipFill>
        <p:spPr>
          <a:xfrm>
            <a:off x="3777587" y="152400"/>
            <a:ext cx="2845659" cy="2010933"/>
          </a:xfrm>
          <a:prstGeom prst="rect">
            <a:avLst/>
          </a:prstGeom>
          <a:noFill/>
          <a:ln>
            <a:noFill/>
          </a:ln>
        </p:spPr>
      </p:pic>
      <p:pic>
        <p:nvPicPr>
          <p:cNvPr id="135" name="Google Shape;135;p23"/>
          <p:cNvPicPr preferRelativeResize="0"/>
          <p:nvPr/>
        </p:nvPicPr>
        <p:blipFill>
          <a:blip r:embed="rId7">
            <a:alphaModFix/>
          </a:blip>
          <a:stretch>
            <a:fillRect/>
          </a:stretch>
        </p:blipFill>
        <p:spPr>
          <a:xfrm>
            <a:off x="6038400" y="3113183"/>
            <a:ext cx="2727600" cy="1937367"/>
          </a:xfrm>
          <a:prstGeom prst="rect">
            <a:avLst/>
          </a:prstGeom>
          <a:noFill/>
          <a:ln>
            <a:noFill/>
          </a:ln>
        </p:spPr>
      </p:pic>
      <p:pic>
        <p:nvPicPr>
          <p:cNvPr id="136" name="Google Shape;136;p23"/>
          <p:cNvPicPr preferRelativeResize="0"/>
          <p:nvPr/>
        </p:nvPicPr>
        <p:blipFill>
          <a:blip r:embed="rId8">
            <a:alphaModFix/>
          </a:blip>
          <a:stretch>
            <a:fillRect/>
          </a:stretch>
        </p:blipFill>
        <p:spPr>
          <a:xfrm>
            <a:off x="-5" y="2504526"/>
            <a:ext cx="2269353" cy="3025804"/>
          </a:xfrm>
          <a:prstGeom prst="rect">
            <a:avLst/>
          </a:prstGeom>
          <a:noFill/>
          <a:ln>
            <a:noFill/>
          </a:ln>
        </p:spPr>
      </p:pic>
      <p:pic>
        <p:nvPicPr>
          <p:cNvPr id="137" name="Google Shape;137;p23"/>
          <p:cNvPicPr preferRelativeResize="0"/>
          <p:nvPr/>
        </p:nvPicPr>
        <p:blipFill rotWithShape="1">
          <a:blip r:embed="rId9">
            <a:alphaModFix/>
          </a:blip>
          <a:srcRect l="44994" b="39813"/>
          <a:stretch/>
        </p:blipFill>
        <p:spPr>
          <a:xfrm>
            <a:off x="2334275" y="2730662"/>
            <a:ext cx="1378400" cy="20109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5620675" y="151675"/>
            <a:ext cx="3949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Belvedere</a:t>
            </a:r>
            <a:endParaRPr/>
          </a:p>
        </p:txBody>
      </p:sp>
      <p:sp>
        <p:nvSpPr>
          <p:cNvPr id="143" name="Google Shape;143;p24"/>
          <p:cNvSpPr txBox="1">
            <a:spLocks noGrp="1"/>
          </p:cNvSpPr>
          <p:nvPr>
            <p:ph type="body" idx="1"/>
          </p:nvPr>
        </p:nvSpPr>
        <p:spPr>
          <a:xfrm>
            <a:off x="5027725" y="952675"/>
            <a:ext cx="3066900" cy="3891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Built as the summer home to Prince Eugene of Savoy</a:t>
            </a:r>
            <a:endParaRPr sz="1400">
              <a:solidFill>
                <a:srgbClr val="000000"/>
              </a:solidFill>
            </a:endParaRPr>
          </a:p>
          <a:p>
            <a:pPr marL="457200" lvl="0" indent="-317500" algn="l" rtl="0">
              <a:spcBef>
                <a:spcPts val="0"/>
              </a:spcBef>
              <a:spcAft>
                <a:spcPts val="0"/>
              </a:spcAft>
              <a:buSzPts val="1400"/>
              <a:buChar char="●"/>
            </a:pPr>
            <a:r>
              <a:rPr lang="en" sz="1400">
                <a:solidFill>
                  <a:srgbClr val="000000"/>
                </a:solidFill>
              </a:rPr>
              <a:t>Now home to the </a:t>
            </a:r>
            <a:r>
              <a:rPr lang="en" sz="1400">
                <a:solidFill>
                  <a:srgbClr val="000000"/>
                </a:solidFill>
                <a:highlight>
                  <a:srgbClr val="FFFFFF"/>
                </a:highlight>
              </a:rPr>
              <a:t>Österreichische Galerie Belvede</a:t>
            </a:r>
            <a:r>
              <a:rPr lang="en" sz="1400">
                <a:solidFill>
                  <a:srgbClr val="222222"/>
                </a:solidFill>
                <a:highlight>
                  <a:srgbClr val="FFFFFF"/>
                </a:highlight>
              </a:rPr>
              <a:t>re Art Museum</a:t>
            </a:r>
            <a:endParaRPr sz="1400">
              <a:solidFill>
                <a:srgbClr val="222222"/>
              </a:solidFill>
              <a:highlight>
                <a:srgbClr val="FFFFFF"/>
              </a:highlight>
            </a:endParaRPr>
          </a:p>
          <a:p>
            <a:pPr marL="457200" lvl="0" indent="-317500" algn="l" rtl="0">
              <a:spcBef>
                <a:spcPts val="0"/>
              </a:spcBef>
              <a:spcAft>
                <a:spcPts val="0"/>
              </a:spcAft>
              <a:buClr>
                <a:srgbClr val="222222"/>
              </a:buClr>
              <a:buSzPts val="1400"/>
              <a:buChar char="●"/>
            </a:pPr>
            <a:r>
              <a:rPr lang="en" sz="1400">
                <a:solidFill>
                  <a:srgbClr val="222222"/>
                </a:solidFill>
                <a:highlight>
                  <a:srgbClr val="FFFFFF"/>
                </a:highlight>
              </a:rPr>
              <a:t>Filled with intricate gardens and hedge mazes </a:t>
            </a:r>
            <a:endParaRPr sz="1400">
              <a:solidFill>
                <a:srgbClr val="222222"/>
              </a:solidFill>
              <a:highlight>
                <a:srgbClr val="FFFFFF"/>
              </a:highlight>
            </a:endParaRPr>
          </a:p>
          <a:p>
            <a:pPr marL="457200" lvl="0" indent="-317500" algn="l" rtl="0">
              <a:spcBef>
                <a:spcPts val="0"/>
              </a:spcBef>
              <a:spcAft>
                <a:spcPts val="0"/>
              </a:spcAft>
              <a:buClr>
                <a:srgbClr val="222222"/>
              </a:buClr>
              <a:buSzPts val="1400"/>
              <a:buChar char="●"/>
            </a:pPr>
            <a:r>
              <a:rPr lang="en" sz="1400">
                <a:solidFill>
                  <a:srgbClr val="222222"/>
                </a:solidFill>
                <a:highlight>
                  <a:srgbClr val="FFFFFF"/>
                </a:highlight>
              </a:rPr>
              <a:t>Some artwork include Napoleon Crossing the Alps, Gustav Klimt and more...</a:t>
            </a:r>
            <a:endParaRPr sz="1400">
              <a:solidFill>
                <a:srgbClr val="222222"/>
              </a:solidFill>
              <a:highlight>
                <a:srgbClr val="FFFFFF"/>
              </a:highlight>
            </a:endParaRPr>
          </a:p>
        </p:txBody>
      </p:sp>
      <p:pic>
        <p:nvPicPr>
          <p:cNvPr id="144" name="Google Shape;144;p24"/>
          <p:cNvPicPr preferRelativeResize="0"/>
          <p:nvPr/>
        </p:nvPicPr>
        <p:blipFill>
          <a:blip r:embed="rId3">
            <a:alphaModFix/>
          </a:blip>
          <a:stretch>
            <a:fillRect/>
          </a:stretch>
        </p:blipFill>
        <p:spPr>
          <a:xfrm>
            <a:off x="0" y="0"/>
            <a:ext cx="4787014" cy="3108950"/>
          </a:xfrm>
          <a:prstGeom prst="rect">
            <a:avLst/>
          </a:prstGeom>
          <a:noFill/>
          <a:ln>
            <a:noFill/>
          </a:ln>
        </p:spPr>
      </p:pic>
      <p:pic>
        <p:nvPicPr>
          <p:cNvPr id="145" name="Google Shape;145;p24" descr="Image result for belvedere art museum art"/>
          <p:cNvPicPr preferRelativeResize="0"/>
          <p:nvPr/>
        </p:nvPicPr>
        <p:blipFill>
          <a:blip r:embed="rId4">
            <a:alphaModFix/>
          </a:blip>
          <a:stretch>
            <a:fillRect/>
          </a:stretch>
        </p:blipFill>
        <p:spPr>
          <a:xfrm>
            <a:off x="0" y="3108960"/>
            <a:ext cx="1695450" cy="2034540"/>
          </a:xfrm>
          <a:prstGeom prst="rect">
            <a:avLst/>
          </a:prstGeom>
          <a:noFill/>
          <a:ln>
            <a:noFill/>
          </a:ln>
        </p:spPr>
      </p:pic>
      <p:pic>
        <p:nvPicPr>
          <p:cNvPr id="146" name="Google Shape;146;p24" descr="Image result for belvedere art museum art"/>
          <p:cNvPicPr preferRelativeResize="0"/>
          <p:nvPr/>
        </p:nvPicPr>
        <p:blipFill>
          <a:blip r:embed="rId5">
            <a:alphaModFix/>
          </a:blip>
          <a:stretch>
            <a:fillRect/>
          </a:stretch>
        </p:blipFill>
        <p:spPr>
          <a:xfrm>
            <a:off x="1400875" y="3111825"/>
            <a:ext cx="3386150" cy="20288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5"/>
          <p:cNvPicPr preferRelativeResize="0"/>
          <p:nvPr/>
        </p:nvPicPr>
        <p:blipFill>
          <a:blip r:embed="rId3">
            <a:alphaModFix/>
          </a:blip>
          <a:stretch>
            <a:fillRect/>
          </a:stretch>
        </p:blipFill>
        <p:spPr>
          <a:xfrm>
            <a:off x="5643000" y="27338"/>
            <a:ext cx="3241133" cy="2436250"/>
          </a:xfrm>
          <a:prstGeom prst="rect">
            <a:avLst/>
          </a:prstGeom>
          <a:noFill/>
          <a:ln>
            <a:noFill/>
          </a:ln>
        </p:spPr>
      </p:pic>
      <p:sp>
        <p:nvSpPr>
          <p:cNvPr id="152" name="Google Shape;152;p25"/>
          <p:cNvSpPr txBox="1"/>
          <p:nvPr/>
        </p:nvSpPr>
        <p:spPr>
          <a:xfrm>
            <a:off x="202500" y="2619000"/>
            <a:ext cx="3101100" cy="6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25"/>
          <p:cNvSpPr txBox="1"/>
          <p:nvPr/>
        </p:nvSpPr>
        <p:spPr>
          <a:xfrm>
            <a:off x="-607500" y="81000"/>
            <a:ext cx="3402000" cy="63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Amatic SC"/>
                <a:ea typeface="Amatic SC"/>
                <a:cs typeface="Amatic SC"/>
                <a:sym typeface="Amatic SC"/>
              </a:rPr>
              <a:t>Imperial Crypt</a:t>
            </a:r>
            <a:endParaRPr sz="3600" b="1">
              <a:latin typeface="Amatic SC"/>
              <a:ea typeface="Amatic SC"/>
              <a:cs typeface="Amatic SC"/>
              <a:sym typeface="Amatic SC"/>
            </a:endParaRPr>
          </a:p>
        </p:txBody>
      </p:sp>
      <p:pic>
        <p:nvPicPr>
          <p:cNvPr id="154" name="Google Shape;154;p25"/>
          <p:cNvPicPr preferRelativeResize="0"/>
          <p:nvPr/>
        </p:nvPicPr>
        <p:blipFill>
          <a:blip r:embed="rId4">
            <a:alphaModFix/>
          </a:blip>
          <a:stretch>
            <a:fillRect/>
          </a:stretch>
        </p:blipFill>
        <p:spPr>
          <a:xfrm>
            <a:off x="2424875" y="81000"/>
            <a:ext cx="3101100" cy="2328920"/>
          </a:xfrm>
          <a:prstGeom prst="rect">
            <a:avLst/>
          </a:prstGeom>
          <a:noFill/>
          <a:ln>
            <a:noFill/>
          </a:ln>
        </p:spPr>
      </p:pic>
      <p:pic>
        <p:nvPicPr>
          <p:cNvPr id="155" name="Google Shape;155;p25"/>
          <p:cNvPicPr preferRelativeResize="0"/>
          <p:nvPr/>
        </p:nvPicPr>
        <p:blipFill>
          <a:blip r:embed="rId5">
            <a:alphaModFix/>
          </a:blip>
          <a:stretch>
            <a:fillRect/>
          </a:stretch>
        </p:blipFill>
        <p:spPr>
          <a:xfrm>
            <a:off x="4162325" y="2571759"/>
            <a:ext cx="3294150" cy="2464028"/>
          </a:xfrm>
          <a:prstGeom prst="rect">
            <a:avLst/>
          </a:prstGeom>
          <a:noFill/>
          <a:ln>
            <a:noFill/>
          </a:ln>
        </p:spPr>
      </p:pic>
      <p:sp>
        <p:nvSpPr>
          <p:cNvPr id="156" name="Google Shape;156;p25"/>
          <p:cNvSpPr txBox="1"/>
          <p:nvPr/>
        </p:nvSpPr>
        <p:spPr>
          <a:xfrm>
            <a:off x="254550" y="2767800"/>
            <a:ext cx="2997000" cy="2268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Source Code Pro"/>
              <a:buChar char="●"/>
            </a:pPr>
            <a:r>
              <a:rPr lang="en" sz="1800">
                <a:latin typeface="Source Code Pro"/>
                <a:ea typeface="Source Code Pro"/>
                <a:cs typeface="Source Code Pro"/>
                <a:sym typeface="Source Code Pro"/>
              </a:rPr>
              <a:t>Burial chamber for the members of the Habsburg</a:t>
            </a:r>
            <a:endParaRPr sz="1800">
              <a:latin typeface="Source Code Pro"/>
              <a:ea typeface="Source Code Pro"/>
              <a:cs typeface="Source Code Pro"/>
              <a:sym typeface="Source Code Pro"/>
            </a:endParaRPr>
          </a:p>
          <a:p>
            <a:pPr marL="457200" lvl="0" indent="0" algn="l" rtl="0">
              <a:spcBef>
                <a:spcPts val="0"/>
              </a:spcBef>
              <a:spcAft>
                <a:spcPts val="0"/>
              </a:spcAft>
              <a:buNone/>
            </a:pPr>
            <a:endParaRPr sz="1800">
              <a:latin typeface="Source Code Pro"/>
              <a:ea typeface="Source Code Pro"/>
              <a:cs typeface="Source Code Pro"/>
              <a:sym typeface="Source Code Pro"/>
            </a:endParaRPr>
          </a:p>
          <a:p>
            <a:pPr marL="457200" lvl="0" indent="-342900" algn="l" rtl="0">
              <a:spcBef>
                <a:spcPts val="0"/>
              </a:spcBef>
              <a:spcAft>
                <a:spcPts val="0"/>
              </a:spcAft>
              <a:buSzPts val="1800"/>
              <a:buFont typeface="Source Code Pro"/>
              <a:buChar char="●"/>
            </a:pPr>
            <a:r>
              <a:rPr lang="en" sz="1800">
                <a:latin typeface="Source Code Pro"/>
                <a:ea typeface="Source Code Pro"/>
                <a:cs typeface="Source Code Pro"/>
                <a:sym typeface="Source Code Pro"/>
              </a:rPr>
              <a:t>Located beneath the Capuchin Church </a:t>
            </a:r>
            <a:endParaRPr sz="1800">
              <a:latin typeface="Source Code Pro"/>
              <a:ea typeface="Source Code Pro"/>
              <a:cs typeface="Source Code Pro"/>
              <a:sym typeface="Source Code Pro"/>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311700" y="110100"/>
            <a:ext cx="39435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Karlsplatz Church and station</a:t>
            </a:r>
            <a:endParaRPr/>
          </a:p>
        </p:txBody>
      </p:sp>
      <p:sp>
        <p:nvSpPr>
          <p:cNvPr id="162" name="Google Shape;162;p26"/>
          <p:cNvSpPr txBox="1">
            <a:spLocks noGrp="1"/>
          </p:cNvSpPr>
          <p:nvPr>
            <p:ph type="body" idx="1"/>
          </p:nvPr>
        </p:nvSpPr>
        <p:spPr>
          <a:xfrm>
            <a:off x="311700" y="865800"/>
            <a:ext cx="4632900" cy="3179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Char char="●"/>
            </a:pPr>
            <a:r>
              <a:rPr lang="en">
                <a:solidFill>
                  <a:srgbClr val="000000"/>
                </a:solidFill>
              </a:rPr>
              <a:t>One of the many beautiful Austrian churches</a:t>
            </a:r>
            <a:endParaRPr>
              <a:solidFill>
                <a:srgbClr val="000000"/>
              </a:solidFill>
            </a:endParaRPr>
          </a:p>
          <a:p>
            <a:pPr marL="457200" lvl="0" indent="-304800" algn="l" rtl="0">
              <a:spcBef>
                <a:spcPts val="0"/>
              </a:spcBef>
              <a:spcAft>
                <a:spcPts val="0"/>
              </a:spcAft>
              <a:buClr>
                <a:srgbClr val="000000"/>
              </a:buClr>
              <a:buSzPts val="1200"/>
              <a:buChar char="●"/>
            </a:pPr>
            <a:r>
              <a:rPr lang="en">
                <a:solidFill>
                  <a:srgbClr val="000000"/>
                </a:solidFill>
              </a:rPr>
              <a:t>We saw a concert performing Vivaldi’s “Four Seasons” there</a:t>
            </a:r>
            <a:endParaRPr>
              <a:solidFill>
                <a:srgbClr val="000000"/>
              </a:solidFill>
            </a:endParaRPr>
          </a:p>
        </p:txBody>
      </p:sp>
      <p:pic>
        <p:nvPicPr>
          <p:cNvPr id="163" name="Google Shape;163;p26"/>
          <p:cNvPicPr preferRelativeResize="0"/>
          <p:nvPr/>
        </p:nvPicPr>
        <p:blipFill>
          <a:blip r:embed="rId3">
            <a:alphaModFix/>
          </a:blip>
          <a:stretch>
            <a:fillRect/>
          </a:stretch>
        </p:blipFill>
        <p:spPr>
          <a:xfrm>
            <a:off x="0" y="2191625"/>
            <a:ext cx="2306624" cy="2951878"/>
          </a:xfrm>
          <a:prstGeom prst="rect">
            <a:avLst/>
          </a:prstGeom>
          <a:noFill/>
          <a:ln>
            <a:noFill/>
          </a:ln>
        </p:spPr>
      </p:pic>
      <p:pic>
        <p:nvPicPr>
          <p:cNvPr id="164" name="Google Shape;164;p26"/>
          <p:cNvPicPr preferRelativeResize="0"/>
          <p:nvPr/>
        </p:nvPicPr>
        <p:blipFill>
          <a:blip r:embed="rId4">
            <a:alphaModFix/>
          </a:blip>
          <a:stretch>
            <a:fillRect/>
          </a:stretch>
        </p:blipFill>
        <p:spPr>
          <a:xfrm>
            <a:off x="2407599" y="1431000"/>
            <a:ext cx="2777789" cy="3712500"/>
          </a:xfrm>
          <a:prstGeom prst="rect">
            <a:avLst/>
          </a:prstGeom>
          <a:noFill/>
          <a:ln>
            <a:noFill/>
          </a:ln>
        </p:spPr>
      </p:pic>
      <p:pic>
        <p:nvPicPr>
          <p:cNvPr id="165" name="Google Shape;165;p26"/>
          <p:cNvPicPr preferRelativeResize="0"/>
          <p:nvPr/>
        </p:nvPicPr>
        <p:blipFill>
          <a:blip r:embed="rId5">
            <a:alphaModFix/>
          </a:blip>
          <a:stretch>
            <a:fillRect/>
          </a:stretch>
        </p:blipFill>
        <p:spPr>
          <a:xfrm>
            <a:off x="5337788" y="152400"/>
            <a:ext cx="3596909" cy="48387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Rathaus</a:t>
            </a:r>
            <a:endParaRPr/>
          </a:p>
        </p:txBody>
      </p:sp>
      <p:pic>
        <p:nvPicPr>
          <p:cNvPr id="171" name="Google Shape;171;p27"/>
          <p:cNvPicPr preferRelativeResize="0"/>
          <p:nvPr/>
        </p:nvPicPr>
        <p:blipFill>
          <a:blip r:embed="rId3">
            <a:alphaModFix/>
          </a:blip>
          <a:stretch>
            <a:fillRect/>
          </a:stretch>
        </p:blipFill>
        <p:spPr>
          <a:xfrm>
            <a:off x="5066400" y="94500"/>
            <a:ext cx="3837449" cy="2898600"/>
          </a:xfrm>
          <a:prstGeom prst="rect">
            <a:avLst/>
          </a:prstGeom>
          <a:noFill/>
          <a:ln>
            <a:noFill/>
          </a:ln>
        </p:spPr>
      </p:pic>
      <p:pic>
        <p:nvPicPr>
          <p:cNvPr id="172" name="Google Shape;172;p27"/>
          <p:cNvPicPr preferRelativeResize="0"/>
          <p:nvPr/>
        </p:nvPicPr>
        <p:blipFill>
          <a:blip r:embed="rId4">
            <a:alphaModFix/>
          </a:blip>
          <a:stretch>
            <a:fillRect/>
          </a:stretch>
        </p:blipFill>
        <p:spPr>
          <a:xfrm>
            <a:off x="108003" y="1336502"/>
            <a:ext cx="4826224" cy="36196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311700" y="9450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University of Vienna</a:t>
            </a:r>
            <a:endParaRPr/>
          </a:p>
        </p:txBody>
      </p:sp>
      <p:pic>
        <p:nvPicPr>
          <p:cNvPr id="178" name="Google Shape;178;p28"/>
          <p:cNvPicPr preferRelativeResize="0"/>
          <p:nvPr/>
        </p:nvPicPr>
        <p:blipFill>
          <a:blip r:embed="rId3">
            <a:alphaModFix/>
          </a:blip>
          <a:stretch>
            <a:fillRect/>
          </a:stretch>
        </p:blipFill>
        <p:spPr>
          <a:xfrm>
            <a:off x="152400" y="1903500"/>
            <a:ext cx="2299275" cy="3087600"/>
          </a:xfrm>
          <a:prstGeom prst="rect">
            <a:avLst/>
          </a:prstGeom>
          <a:noFill/>
          <a:ln>
            <a:noFill/>
          </a:ln>
        </p:spPr>
      </p:pic>
      <p:pic>
        <p:nvPicPr>
          <p:cNvPr id="179" name="Google Shape;179;p28"/>
          <p:cNvPicPr preferRelativeResize="0"/>
          <p:nvPr/>
        </p:nvPicPr>
        <p:blipFill>
          <a:blip r:embed="rId4">
            <a:alphaModFix/>
          </a:blip>
          <a:stretch>
            <a:fillRect/>
          </a:stretch>
        </p:blipFill>
        <p:spPr>
          <a:xfrm>
            <a:off x="5508000" y="94500"/>
            <a:ext cx="3438525" cy="2593900"/>
          </a:xfrm>
          <a:prstGeom prst="rect">
            <a:avLst/>
          </a:prstGeom>
          <a:noFill/>
          <a:ln>
            <a:noFill/>
          </a:ln>
        </p:spPr>
      </p:pic>
      <p:pic>
        <p:nvPicPr>
          <p:cNvPr id="180" name="Google Shape;180;p28"/>
          <p:cNvPicPr preferRelativeResize="0"/>
          <p:nvPr/>
        </p:nvPicPr>
        <p:blipFill>
          <a:blip r:embed="rId5">
            <a:alphaModFix/>
          </a:blip>
          <a:stretch>
            <a:fillRect/>
          </a:stretch>
        </p:blipFill>
        <p:spPr>
          <a:xfrm>
            <a:off x="2621029" y="1903502"/>
            <a:ext cx="2586525" cy="2917525"/>
          </a:xfrm>
          <a:prstGeom prst="rect">
            <a:avLst/>
          </a:prstGeom>
          <a:noFill/>
          <a:ln>
            <a:noFill/>
          </a:ln>
        </p:spPr>
      </p:pic>
      <p:sp>
        <p:nvSpPr>
          <p:cNvPr id="181" name="Google Shape;181;p28"/>
          <p:cNvSpPr txBox="1"/>
          <p:nvPr/>
        </p:nvSpPr>
        <p:spPr>
          <a:xfrm>
            <a:off x="185550" y="895500"/>
            <a:ext cx="5022000" cy="6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Source Code Pro"/>
                <a:ea typeface="Source Code Pro"/>
                <a:cs typeface="Source Code Pro"/>
                <a:sym typeface="Source Code Pro"/>
              </a:rPr>
              <a:t>Founded in 1365 and is one of the oldest universities in the German speaking world</a:t>
            </a:r>
            <a:endParaRPr sz="1800">
              <a:latin typeface="Source Code Pro"/>
              <a:ea typeface="Source Code Pro"/>
              <a:cs typeface="Source Code Pro"/>
              <a:sym typeface="Source Code Pro"/>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Arts/Museums</a:t>
            </a:r>
            <a:endParaRPr/>
          </a:p>
          <a:p>
            <a:pPr marL="0" lvl="0" indent="0" algn="ctr" rtl="0">
              <a:spcBef>
                <a:spcPts val="0"/>
              </a:spcBef>
              <a:spcAft>
                <a:spcPts val="0"/>
              </a:spcAft>
              <a:buNone/>
            </a:pPr>
            <a:r>
              <a:rPr lang="en"/>
              <a:t>(kunst/ Museen)</a:t>
            </a: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Kunst Historiches Museum</a:t>
            </a:r>
            <a:endParaRPr/>
          </a:p>
        </p:txBody>
      </p:sp>
      <p:pic>
        <p:nvPicPr>
          <p:cNvPr id="192" name="Google Shape;192;p30"/>
          <p:cNvPicPr preferRelativeResize="0"/>
          <p:nvPr/>
        </p:nvPicPr>
        <p:blipFill>
          <a:blip r:embed="rId3">
            <a:alphaModFix/>
          </a:blip>
          <a:stretch>
            <a:fillRect/>
          </a:stretch>
        </p:blipFill>
        <p:spPr>
          <a:xfrm>
            <a:off x="118225" y="2248600"/>
            <a:ext cx="3778800" cy="2824025"/>
          </a:xfrm>
          <a:prstGeom prst="rect">
            <a:avLst/>
          </a:prstGeom>
          <a:noFill/>
          <a:ln>
            <a:noFill/>
          </a:ln>
        </p:spPr>
      </p:pic>
      <p:pic>
        <p:nvPicPr>
          <p:cNvPr id="193" name="Google Shape;193;p30"/>
          <p:cNvPicPr preferRelativeResize="0"/>
          <p:nvPr/>
        </p:nvPicPr>
        <p:blipFill>
          <a:blip r:embed="rId4">
            <a:alphaModFix/>
          </a:blip>
          <a:stretch>
            <a:fillRect/>
          </a:stretch>
        </p:blipFill>
        <p:spPr>
          <a:xfrm>
            <a:off x="5147525" y="2571753"/>
            <a:ext cx="3240475" cy="2446547"/>
          </a:xfrm>
          <a:prstGeom prst="rect">
            <a:avLst/>
          </a:prstGeom>
          <a:noFill/>
          <a:ln>
            <a:noFill/>
          </a:ln>
        </p:spPr>
      </p:pic>
      <p:pic>
        <p:nvPicPr>
          <p:cNvPr id="194" name="Google Shape;194;p30"/>
          <p:cNvPicPr preferRelativeResize="0"/>
          <p:nvPr/>
        </p:nvPicPr>
        <p:blipFill rotWithShape="1">
          <a:blip r:embed="rId5">
            <a:alphaModFix/>
          </a:blip>
          <a:srcRect t="32230"/>
          <a:stretch/>
        </p:blipFill>
        <p:spPr>
          <a:xfrm>
            <a:off x="6436350" y="0"/>
            <a:ext cx="2707652" cy="24465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259538" y="633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Hunderwasser Haus</a:t>
            </a:r>
            <a:endParaRPr/>
          </a:p>
        </p:txBody>
      </p:sp>
      <p:pic>
        <p:nvPicPr>
          <p:cNvPr id="200" name="Google Shape;200;p31"/>
          <p:cNvPicPr preferRelativeResize="0"/>
          <p:nvPr/>
        </p:nvPicPr>
        <p:blipFill>
          <a:blip r:embed="rId3">
            <a:alphaModFix/>
          </a:blip>
          <a:stretch>
            <a:fillRect/>
          </a:stretch>
        </p:blipFill>
        <p:spPr>
          <a:xfrm>
            <a:off x="5685763" y="0"/>
            <a:ext cx="3458236" cy="2571750"/>
          </a:xfrm>
          <a:prstGeom prst="rect">
            <a:avLst/>
          </a:prstGeom>
          <a:noFill/>
          <a:ln>
            <a:noFill/>
          </a:ln>
        </p:spPr>
      </p:pic>
      <p:pic>
        <p:nvPicPr>
          <p:cNvPr id="201" name="Google Shape;201;p31"/>
          <p:cNvPicPr preferRelativeResize="0"/>
          <p:nvPr/>
        </p:nvPicPr>
        <p:blipFill>
          <a:blip r:embed="rId4">
            <a:alphaModFix/>
          </a:blip>
          <a:stretch>
            <a:fillRect/>
          </a:stretch>
        </p:blipFill>
        <p:spPr>
          <a:xfrm>
            <a:off x="66661" y="2648250"/>
            <a:ext cx="1897348" cy="2529798"/>
          </a:xfrm>
          <a:prstGeom prst="rect">
            <a:avLst/>
          </a:prstGeom>
          <a:noFill/>
          <a:ln>
            <a:noFill/>
          </a:ln>
        </p:spPr>
      </p:pic>
      <p:pic>
        <p:nvPicPr>
          <p:cNvPr id="202" name="Google Shape;202;p31"/>
          <p:cNvPicPr preferRelativeResize="0"/>
          <p:nvPr/>
        </p:nvPicPr>
        <p:blipFill>
          <a:blip r:embed="rId5">
            <a:alphaModFix/>
          </a:blip>
          <a:stretch>
            <a:fillRect/>
          </a:stretch>
        </p:blipFill>
        <p:spPr>
          <a:xfrm>
            <a:off x="3327937" y="0"/>
            <a:ext cx="2160825" cy="2753397"/>
          </a:xfrm>
          <a:prstGeom prst="rect">
            <a:avLst/>
          </a:prstGeom>
          <a:noFill/>
          <a:ln>
            <a:noFill/>
          </a:ln>
        </p:spPr>
      </p:pic>
      <p:pic>
        <p:nvPicPr>
          <p:cNvPr id="203" name="Google Shape;203;p31"/>
          <p:cNvPicPr preferRelativeResize="0"/>
          <p:nvPr/>
        </p:nvPicPr>
        <p:blipFill>
          <a:blip r:embed="rId6">
            <a:alphaModFix/>
          </a:blip>
          <a:stretch>
            <a:fillRect/>
          </a:stretch>
        </p:blipFill>
        <p:spPr>
          <a:xfrm>
            <a:off x="259537" y="809875"/>
            <a:ext cx="2810326" cy="1838375"/>
          </a:xfrm>
          <a:prstGeom prst="rect">
            <a:avLst/>
          </a:prstGeom>
          <a:noFill/>
          <a:ln>
            <a:noFill/>
          </a:ln>
        </p:spPr>
      </p:pic>
      <p:pic>
        <p:nvPicPr>
          <p:cNvPr id="204" name="Google Shape;204;p31"/>
          <p:cNvPicPr preferRelativeResize="0"/>
          <p:nvPr/>
        </p:nvPicPr>
        <p:blipFill>
          <a:blip r:embed="rId7">
            <a:alphaModFix/>
          </a:blip>
          <a:stretch>
            <a:fillRect/>
          </a:stretch>
        </p:blipFill>
        <p:spPr>
          <a:xfrm>
            <a:off x="7182600" y="2753400"/>
            <a:ext cx="2012102" cy="2682802"/>
          </a:xfrm>
          <a:prstGeom prst="rect">
            <a:avLst/>
          </a:prstGeom>
          <a:noFill/>
          <a:ln>
            <a:noFill/>
          </a:ln>
        </p:spPr>
      </p:pic>
      <p:pic>
        <p:nvPicPr>
          <p:cNvPr id="205" name="Google Shape;205;p31"/>
          <p:cNvPicPr preferRelativeResize="0"/>
          <p:nvPr/>
        </p:nvPicPr>
        <p:blipFill>
          <a:blip r:embed="rId8">
            <a:alphaModFix/>
          </a:blip>
          <a:stretch>
            <a:fillRect/>
          </a:stretch>
        </p:blipFill>
        <p:spPr>
          <a:xfrm>
            <a:off x="4920645" y="2753388"/>
            <a:ext cx="2261952" cy="3015926"/>
          </a:xfrm>
          <a:prstGeom prst="rect">
            <a:avLst/>
          </a:prstGeom>
          <a:noFill/>
          <a:ln>
            <a:noFill/>
          </a:ln>
        </p:spPr>
      </p:pic>
      <p:pic>
        <p:nvPicPr>
          <p:cNvPr id="206" name="Google Shape;206;p31"/>
          <p:cNvPicPr preferRelativeResize="0"/>
          <p:nvPr/>
        </p:nvPicPr>
        <p:blipFill>
          <a:blip r:embed="rId9">
            <a:alphaModFix/>
          </a:blip>
          <a:stretch>
            <a:fillRect/>
          </a:stretch>
        </p:blipFill>
        <p:spPr>
          <a:xfrm>
            <a:off x="2110324" y="3025843"/>
            <a:ext cx="2810324" cy="210774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t="50692"/>
          <a:stretch/>
        </p:blipFill>
        <p:spPr>
          <a:xfrm>
            <a:off x="0" y="0"/>
            <a:ext cx="9144001" cy="5143501"/>
          </a:xfrm>
          <a:prstGeom prst="rect">
            <a:avLst/>
          </a:prstGeom>
          <a:noFill/>
          <a:ln>
            <a:noFill/>
          </a:ln>
        </p:spPr>
      </p:pic>
      <p:sp>
        <p:nvSpPr>
          <p:cNvPr id="63" name="Google Shape;63;p14"/>
          <p:cNvSpPr txBox="1">
            <a:spLocks noGrp="1"/>
          </p:cNvSpPr>
          <p:nvPr>
            <p:ph type="body" idx="1"/>
          </p:nvPr>
        </p:nvSpPr>
        <p:spPr>
          <a:xfrm>
            <a:off x="0" y="3566450"/>
            <a:ext cx="9144000" cy="157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000000"/>
                </a:solidFill>
                <a:highlight>
                  <a:srgbClr val="FFD966"/>
                </a:highlight>
                <a:latin typeface="Courier New"/>
                <a:ea typeface="Courier New"/>
                <a:cs typeface="Courier New"/>
                <a:sym typeface="Courier New"/>
              </a:rPr>
              <a:t>“Twenty years from now you will be more disappointed by the things you didn't do than by the ones you did. So throw off the bowlines, sail away from the safe harbor. Catch the trade winds in you sail. Explore. Dream. Discover.” -Mark Twain</a:t>
            </a:r>
            <a:endParaRPr b="1">
              <a:solidFill>
                <a:srgbClr val="000000"/>
              </a:solidFill>
              <a:highlight>
                <a:srgbClr val="FFD966"/>
              </a:highlight>
              <a:latin typeface="Courier New"/>
              <a:ea typeface="Courier New"/>
              <a:cs typeface="Courier New"/>
              <a:sym typeface="Courier New"/>
            </a:endParaRPr>
          </a:p>
          <a:p>
            <a:pPr marL="0" lvl="0" indent="0" algn="ctr" rtl="0">
              <a:spcBef>
                <a:spcPts val="1600"/>
              </a:spcBef>
              <a:spcAft>
                <a:spcPts val="1600"/>
              </a:spcAft>
              <a:buNone/>
            </a:pPr>
            <a:endParaRPr>
              <a:solidFill>
                <a:srgbClr val="4D4D4D"/>
              </a:solidFill>
              <a:latin typeface="Courier New"/>
              <a:ea typeface="Courier New"/>
              <a:cs typeface="Courier New"/>
              <a:sym typeface="Courier New"/>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Prater/Riesenrad</a:t>
            </a:r>
            <a:endParaRPr/>
          </a:p>
        </p:txBody>
      </p:sp>
      <p:pic>
        <p:nvPicPr>
          <p:cNvPr id="212" name="Google Shape;212;p32"/>
          <p:cNvPicPr preferRelativeResize="0"/>
          <p:nvPr/>
        </p:nvPicPr>
        <p:blipFill>
          <a:blip r:embed="rId3">
            <a:alphaModFix/>
          </a:blip>
          <a:stretch>
            <a:fillRect/>
          </a:stretch>
        </p:blipFill>
        <p:spPr>
          <a:xfrm>
            <a:off x="6228600" y="0"/>
            <a:ext cx="2794600" cy="3732750"/>
          </a:xfrm>
          <a:prstGeom prst="rect">
            <a:avLst/>
          </a:prstGeom>
          <a:noFill/>
          <a:ln>
            <a:noFill/>
          </a:ln>
        </p:spPr>
      </p:pic>
      <p:pic>
        <p:nvPicPr>
          <p:cNvPr id="213" name="Google Shape;213;p32"/>
          <p:cNvPicPr preferRelativeResize="0"/>
          <p:nvPr/>
        </p:nvPicPr>
        <p:blipFill>
          <a:blip r:embed="rId4">
            <a:alphaModFix/>
          </a:blip>
          <a:stretch>
            <a:fillRect/>
          </a:stretch>
        </p:blipFill>
        <p:spPr>
          <a:xfrm>
            <a:off x="159899" y="2017774"/>
            <a:ext cx="3613126" cy="2709852"/>
          </a:xfrm>
          <a:prstGeom prst="rect">
            <a:avLst/>
          </a:prstGeom>
          <a:noFill/>
          <a:ln>
            <a:noFill/>
          </a:ln>
        </p:spPr>
      </p:pic>
      <p:pic>
        <p:nvPicPr>
          <p:cNvPr id="214" name="Google Shape;214;p32"/>
          <p:cNvPicPr preferRelativeResize="0"/>
          <p:nvPr/>
        </p:nvPicPr>
        <p:blipFill>
          <a:blip r:embed="rId5">
            <a:alphaModFix/>
          </a:blip>
          <a:stretch>
            <a:fillRect/>
          </a:stretch>
        </p:blipFill>
        <p:spPr>
          <a:xfrm>
            <a:off x="3925425" y="1246250"/>
            <a:ext cx="2150775" cy="28524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People</a:t>
            </a:r>
            <a:endParaRPr/>
          </a:p>
          <a:p>
            <a:pPr marL="0" lvl="0" indent="0" algn="ctr" rtl="0">
              <a:spcBef>
                <a:spcPts val="0"/>
              </a:spcBef>
              <a:spcAft>
                <a:spcPts val="0"/>
              </a:spcAft>
              <a:buNone/>
            </a:pPr>
            <a:r>
              <a:rPr lang="en"/>
              <a:t>(Menschen)</a:t>
            </a: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0" y="192275"/>
            <a:ext cx="3770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FAmous Musicians</a:t>
            </a:r>
            <a:endParaRPr sz="4800"/>
          </a:p>
        </p:txBody>
      </p:sp>
      <p:sp>
        <p:nvSpPr>
          <p:cNvPr id="225" name="Google Shape;225;p34"/>
          <p:cNvSpPr txBox="1">
            <a:spLocks noGrp="1"/>
          </p:cNvSpPr>
          <p:nvPr>
            <p:ph type="body" idx="1"/>
          </p:nvPr>
        </p:nvSpPr>
        <p:spPr>
          <a:xfrm>
            <a:off x="0" y="829075"/>
            <a:ext cx="3770700" cy="38940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rgbClr val="000000"/>
              </a:buClr>
              <a:buSzPts val="1800"/>
              <a:buChar char="★"/>
            </a:pPr>
            <a:r>
              <a:rPr lang="en" sz="1800">
                <a:solidFill>
                  <a:srgbClr val="000000"/>
                </a:solidFill>
              </a:rPr>
              <a:t>Wolfgang Amadeus Mozart</a:t>
            </a:r>
            <a:endParaRPr sz="1800">
              <a:solidFill>
                <a:srgbClr val="000000"/>
              </a:solidFill>
            </a:endParaRPr>
          </a:p>
          <a:p>
            <a:pPr marL="457200" lvl="0" indent="0" algn="l" rtl="0">
              <a:spcBef>
                <a:spcPts val="1000"/>
              </a:spcBef>
              <a:spcAft>
                <a:spcPts val="0"/>
              </a:spcAft>
              <a:buNone/>
            </a:pPr>
            <a:endParaRPr sz="1800">
              <a:solidFill>
                <a:srgbClr val="000000"/>
              </a:solidFill>
            </a:endParaRPr>
          </a:p>
          <a:p>
            <a:pPr marL="457200" lvl="0" indent="-342900" algn="l" rtl="0">
              <a:spcBef>
                <a:spcPts val="1000"/>
              </a:spcBef>
              <a:spcAft>
                <a:spcPts val="0"/>
              </a:spcAft>
              <a:buClr>
                <a:srgbClr val="000000"/>
              </a:buClr>
              <a:buSzPts val="1800"/>
              <a:buChar char="★"/>
            </a:pPr>
            <a:r>
              <a:rPr lang="en" sz="1800">
                <a:solidFill>
                  <a:srgbClr val="000000"/>
                </a:solidFill>
              </a:rPr>
              <a:t>Joseph Haydn</a:t>
            </a:r>
            <a:endParaRPr sz="1800">
              <a:solidFill>
                <a:srgbClr val="000000"/>
              </a:solidFill>
            </a:endParaRPr>
          </a:p>
          <a:p>
            <a:pPr marL="0" lvl="0" indent="0" algn="l" rtl="0">
              <a:spcBef>
                <a:spcPts val="1000"/>
              </a:spcBef>
              <a:spcAft>
                <a:spcPts val="0"/>
              </a:spcAft>
              <a:buNone/>
            </a:pPr>
            <a:endParaRPr sz="1800">
              <a:solidFill>
                <a:srgbClr val="000000"/>
              </a:solidFill>
            </a:endParaRPr>
          </a:p>
          <a:p>
            <a:pPr marL="457200" lvl="0" indent="-342900" algn="l" rtl="0">
              <a:spcBef>
                <a:spcPts val="1000"/>
              </a:spcBef>
              <a:spcAft>
                <a:spcPts val="0"/>
              </a:spcAft>
              <a:buClr>
                <a:srgbClr val="000000"/>
              </a:buClr>
              <a:buSzPts val="1800"/>
              <a:buChar char="★"/>
            </a:pPr>
            <a:r>
              <a:rPr lang="en" sz="1800">
                <a:solidFill>
                  <a:srgbClr val="000000"/>
                </a:solidFill>
              </a:rPr>
              <a:t>Ludwig Van Beethoven</a:t>
            </a:r>
            <a:endParaRPr sz="1800">
              <a:solidFill>
                <a:srgbClr val="000000"/>
              </a:solidFill>
            </a:endParaRPr>
          </a:p>
          <a:p>
            <a:pPr marL="0" lvl="0" indent="0" algn="l" rtl="0">
              <a:spcBef>
                <a:spcPts val="1000"/>
              </a:spcBef>
              <a:spcAft>
                <a:spcPts val="0"/>
              </a:spcAft>
              <a:buNone/>
            </a:pPr>
            <a:endParaRPr sz="1800">
              <a:solidFill>
                <a:srgbClr val="000000"/>
              </a:solidFill>
            </a:endParaRPr>
          </a:p>
          <a:p>
            <a:pPr marL="457200" lvl="0" indent="-342900" algn="l" rtl="0">
              <a:spcBef>
                <a:spcPts val="1000"/>
              </a:spcBef>
              <a:spcAft>
                <a:spcPts val="0"/>
              </a:spcAft>
              <a:buClr>
                <a:srgbClr val="000000"/>
              </a:buClr>
              <a:buSzPts val="1800"/>
              <a:buChar char="★"/>
            </a:pPr>
            <a:r>
              <a:rPr lang="en" sz="1800">
                <a:solidFill>
                  <a:srgbClr val="000000"/>
                </a:solidFill>
              </a:rPr>
              <a:t>Johann Strauss II</a:t>
            </a:r>
            <a:endParaRPr sz="1800">
              <a:solidFill>
                <a:srgbClr val="000000"/>
              </a:solidFill>
            </a:endParaRPr>
          </a:p>
          <a:p>
            <a:pPr marL="0" lvl="0" indent="0" algn="l" rtl="0">
              <a:spcBef>
                <a:spcPts val="1000"/>
              </a:spcBef>
              <a:spcAft>
                <a:spcPts val="1600"/>
              </a:spcAft>
              <a:buNone/>
            </a:pPr>
            <a:endParaRPr sz="1400"/>
          </a:p>
        </p:txBody>
      </p:sp>
      <p:pic>
        <p:nvPicPr>
          <p:cNvPr id="226" name="Google Shape;226;p34"/>
          <p:cNvPicPr preferRelativeResize="0"/>
          <p:nvPr/>
        </p:nvPicPr>
        <p:blipFill rotWithShape="1">
          <a:blip r:embed="rId3">
            <a:alphaModFix/>
          </a:blip>
          <a:srcRect/>
          <a:stretch/>
        </p:blipFill>
        <p:spPr>
          <a:xfrm>
            <a:off x="3308025" y="192275"/>
            <a:ext cx="1263975" cy="1263975"/>
          </a:xfrm>
          <a:prstGeom prst="rect">
            <a:avLst/>
          </a:prstGeom>
          <a:noFill/>
          <a:ln>
            <a:noFill/>
          </a:ln>
        </p:spPr>
      </p:pic>
      <p:pic>
        <p:nvPicPr>
          <p:cNvPr id="227" name="Google Shape;227;p34"/>
          <p:cNvPicPr preferRelativeResize="0"/>
          <p:nvPr/>
        </p:nvPicPr>
        <p:blipFill rotWithShape="1">
          <a:blip r:embed="rId4">
            <a:alphaModFix/>
          </a:blip>
          <a:srcRect t="10176"/>
          <a:stretch/>
        </p:blipFill>
        <p:spPr>
          <a:xfrm>
            <a:off x="4572000" y="875349"/>
            <a:ext cx="1376175" cy="1562405"/>
          </a:xfrm>
          <a:prstGeom prst="rect">
            <a:avLst/>
          </a:prstGeom>
          <a:noFill/>
          <a:ln>
            <a:noFill/>
          </a:ln>
        </p:spPr>
      </p:pic>
      <p:pic>
        <p:nvPicPr>
          <p:cNvPr id="228" name="Google Shape;228;p34"/>
          <p:cNvPicPr preferRelativeResize="0"/>
          <p:nvPr/>
        </p:nvPicPr>
        <p:blipFill rotWithShape="1">
          <a:blip r:embed="rId5">
            <a:alphaModFix/>
          </a:blip>
          <a:srcRect/>
          <a:stretch/>
        </p:blipFill>
        <p:spPr>
          <a:xfrm>
            <a:off x="3308025" y="1877800"/>
            <a:ext cx="1263975" cy="1518285"/>
          </a:xfrm>
          <a:prstGeom prst="rect">
            <a:avLst/>
          </a:prstGeom>
          <a:noFill/>
          <a:ln>
            <a:noFill/>
          </a:ln>
        </p:spPr>
      </p:pic>
      <p:pic>
        <p:nvPicPr>
          <p:cNvPr id="229" name="Google Shape;229;p34" descr="Image result for statue of johann strauss in vienna"/>
          <p:cNvPicPr preferRelativeResize="0"/>
          <p:nvPr/>
        </p:nvPicPr>
        <p:blipFill rotWithShape="1">
          <a:blip r:embed="rId6">
            <a:alphaModFix/>
          </a:blip>
          <a:srcRect t="101" b="8046"/>
          <a:stretch/>
        </p:blipFill>
        <p:spPr>
          <a:xfrm>
            <a:off x="4572038" y="2875450"/>
            <a:ext cx="1376100" cy="1795200"/>
          </a:xfrm>
          <a:prstGeom prst="rect">
            <a:avLst/>
          </a:prstGeom>
          <a:noFill/>
          <a:ln>
            <a:noFill/>
          </a:ln>
        </p:spPr>
      </p:pic>
      <p:sp>
        <p:nvSpPr>
          <p:cNvPr id="230" name="Google Shape;230;p34"/>
          <p:cNvSpPr txBox="1"/>
          <p:nvPr/>
        </p:nvSpPr>
        <p:spPr>
          <a:xfrm>
            <a:off x="5803225" y="1068000"/>
            <a:ext cx="3393900" cy="3699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Source Code Pro"/>
              <a:buChar char="★"/>
            </a:pPr>
            <a:r>
              <a:rPr lang="en" sz="1600">
                <a:latin typeface="Source Code Pro"/>
                <a:ea typeface="Source Code Pro"/>
                <a:cs typeface="Source Code Pro"/>
                <a:sym typeface="Source Code Pro"/>
              </a:rPr>
              <a:t>These inspirational artists founded the classical history of Vienna</a:t>
            </a:r>
            <a:endParaRPr sz="1600">
              <a:latin typeface="Source Code Pro"/>
              <a:ea typeface="Source Code Pro"/>
              <a:cs typeface="Source Code Pro"/>
              <a:sym typeface="Source Code Pro"/>
            </a:endParaRPr>
          </a:p>
          <a:p>
            <a:pPr marL="0" lvl="0" indent="0" algn="l" rtl="0">
              <a:spcBef>
                <a:spcPts val="0"/>
              </a:spcBef>
              <a:spcAft>
                <a:spcPts val="0"/>
              </a:spcAft>
              <a:buNone/>
            </a:pPr>
            <a:endParaRPr sz="1600">
              <a:latin typeface="Source Code Pro"/>
              <a:ea typeface="Source Code Pro"/>
              <a:cs typeface="Source Code Pro"/>
              <a:sym typeface="Source Code Pro"/>
            </a:endParaRPr>
          </a:p>
          <a:p>
            <a:pPr marL="0" lvl="0" indent="0" algn="l" rtl="0">
              <a:spcBef>
                <a:spcPts val="0"/>
              </a:spcBef>
              <a:spcAft>
                <a:spcPts val="0"/>
              </a:spcAft>
              <a:buNone/>
            </a:pPr>
            <a:endParaRPr sz="1600">
              <a:latin typeface="Source Code Pro"/>
              <a:ea typeface="Source Code Pro"/>
              <a:cs typeface="Source Code Pro"/>
              <a:sym typeface="Source Code Pro"/>
            </a:endParaRPr>
          </a:p>
          <a:p>
            <a:pPr marL="0" lvl="0" indent="0" algn="l" rtl="0">
              <a:spcBef>
                <a:spcPts val="0"/>
              </a:spcBef>
              <a:spcAft>
                <a:spcPts val="0"/>
              </a:spcAft>
              <a:buNone/>
            </a:pPr>
            <a:endParaRPr sz="1600">
              <a:latin typeface="Source Code Pro"/>
              <a:ea typeface="Source Code Pro"/>
              <a:cs typeface="Source Code Pro"/>
              <a:sym typeface="Source Code Pro"/>
            </a:endParaRPr>
          </a:p>
          <a:p>
            <a:pPr marL="0" lvl="0" indent="0" algn="l" rtl="0">
              <a:spcBef>
                <a:spcPts val="0"/>
              </a:spcBef>
              <a:spcAft>
                <a:spcPts val="0"/>
              </a:spcAft>
              <a:buNone/>
            </a:pPr>
            <a:endParaRPr sz="1600">
              <a:latin typeface="Source Code Pro"/>
              <a:ea typeface="Source Code Pro"/>
              <a:cs typeface="Source Code Pro"/>
              <a:sym typeface="Source Code Pro"/>
            </a:endParaRPr>
          </a:p>
          <a:p>
            <a:pPr marL="457200" lvl="0" indent="-330200" algn="l" rtl="0">
              <a:spcBef>
                <a:spcPts val="0"/>
              </a:spcBef>
              <a:spcAft>
                <a:spcPts val="0"/>
              </a:spcAft>
              <a:buSzPts val="1600"/>
              <a:buFont typeface="Source Code Pro"/>
              <a:buChar char="★"/>
            </a:pPr>
            <a:r>
              <a:rPr lang="en" sz="1600">
                <a:latin typeface="Source Code Pro"/>
                <a:ea typeface="Source Code Pro"/>
                <a:cs typeface="Source Code Pro"/>
                <a:sym typeface="Source Code Pro"/>
              </a:rPr>
              <a:t>They also founded the First Viennese School</a:t>
            </a:r>
            <a:endParaRPr sz="1600">
              <a:latin typeface="Source Code Pro"/>
              <a:ea typeface="Source Code Pro"/>
              <a:cs typeface="Source Code Pro"/>
              <a:sym typeface="Source Code Pro"/>
            </a:endParaRPr>
          </a:p>
          <a:p>
            <a:pPr marL="0" lvl="0" indent="0" algn="l" rtl="0">
              <a:spcBef>
                <a:spcPts val="0"/>
              </a:spcBef>
              <a:spcAft>
                <a:spcPts val="0"/>
              </a:spcAft>
              <a:buNone/>
            </a:pPr>
            <a:endParaRPr sz="1600">
              <a:solidFill>
                <a:schemeClr val="dk2"/>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5"/>
          <p:cNvPicPr preferRelativeResize="0"/>
          <p:nvPr/>
        </p:nvPicPr>
        <p:blipFill>
          <a:blip r:embed="rId3">
            <a:alphaModFix/>
          </a:blip>
          <a:stretch>
            <a:fillRect/>
          </a:stretch>
        </p:blipFill>
        <p:spPr>
          <a:xfrm>
            <a:off x="2919231" y="0"/>
            <a:ext cx="2936537" cy="5143500"/>
          </a:xfrm>
          <a:prstGeom prst="rect">
            <a:avLst/>
          </a:prstGeom>
          <a:noFill/>
          <a:ln>
            <a:noFill/>
          </a:ln>
        </p:spPr>
      </p:pic>
      <p:pic>
        <p:nvPicPr>
          <p:cNvPr id="236" name="Google Shape;236;p35"/>
          <p:cNvPicPr preferRelativeResize="0"/>
          <p:nvPr/>
        </p:nvPicPr>
        <p:blipFill>
          <a:blip r:embed="rId4">
            <a:alphaModFix/>
          </a:blip>
          <a:stretch>
            <a:fillRect/>
          </a:stretch>
        </p:blipFill>
        <p:spPr>
          <a:xfrm>
            <a:off x="310500" y="189000"/>
            <a:ext cx="2241000" cy="3002200"/>
          </a:xfrm>
          <a:prstGeom prst="rect">
            <a:avLst/>
          </a:prstGeom>
          <a:noFill/>
          <a:ln>
            <a:noFill/>
          </a:ln>
        </p:spPr>
      </p:pic>
      <p:pic>
        <p:nvPicPr>
          <p:cNvPr id="237" name="Google Shape;237;p35"/>
          <p:cNvPicPr preferRelativeResize="0"/>
          <p:nvPr/>
        </p:nvPicPr>
        <p:blipFill>
          <a:blip r:embed="rId5">
            <a:alphaModFix/>
          </a:blip>
          <a:stretch>
            <a:fillRect/>
          </a:stretch>
        </p:blipFill>
        <p:spPr>
          <a:xfrm>
            <a:off x="6223500" y="1756700"/>
            <a:ext cx="2457000" cy="32663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82275" y="28015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Gustav Klimt</a:t>
            </a:r>
            <a:endParaRPr sz="4800"/>
          </a:p>
        </p:txBody>
      </p:sp>
      <p:sp>
        <p:nvSpPr>
          <p:cNvPr id="243" name="Google Shape;243;p36"/>
          <p:cNvSpPr txBox="1">
            <a:spLocks noGrp="1"/>
          </p:cNvSpPr>
          <p:nvPr>
            <p:ph type="body" idx="1"/>
          </p:nvPr>
        </p:nvSpPr>
        <p:spPr>
          <a:xfrm>
            <a:off x="-66925" y="1035850"/>
            <a:ext cx="43539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Austrian Painter</a:t>
            </a:r>
            <a:endParaRPr sz="1800">
              <a:solidFill>
                <a:srgbClr val="000000"/>
              </a:solidFill>
            </a:endParaRPr>
          </a:p>
          <a:p>
            <a:pPr marL="457200" lvl="0" indent="-342900" algn="l" rtl="0">
              <a:spcBef>
                <a:spcPts val="1000"/>
              </a:spcBef>
              <a:spcAft>
                <a:spcPts val="0"/>
              </a:spcAft>
              <a:buClr>
                <a:srgbClr val="000000"/>
              </a:buClr>
              <a:buSzPts val="1800"/>
              <a:buChar char="★"/>
            </a:pPr>
            <a:r>
              <a:rPr lang="en" sz="1800">
                <a:solidFill>
                  <a:srgbClr val="000000"/>
                </a:solidFill>
              </a:rPr>
              <a:t>He brought forth a gold movement by incorporating gold leaf into his works</a:t>
            </a:r>
            <a:endParaRPr sz="1800">
              <a:solidFill>
                <a:srgbClr val="000000"/>
              </a:solidFill>
            </a:endParaRPr>
          </a:p>
          <a:p>
            <a:pPr marL="457200" lvl="0" indent="-342900" algn="l" rtl="0">
              <a:spcBef>
                <a:spcPts val="1000"/>
              </a:spcBef>
              <a:spcAft>
                <a:spcPts val="1000"/>
              </a:spcAft>
              <a:buClr>
                <a:srgbClr val="000000"/>
              </a:buClr>
              <a:buSzPts val="1800"/>
              <a:buChar char="★"/>
            </a:pPr>
            <a:r>
              <a:rPr lang="en" sz="1800">
                <a:solidFill>
                  <a:srgbClr val="000000"/>
                </a:solidFill>
              </a:rPr>
              <a:t>Famous paintings include The Kiss which resides in Vienna and The Woman in Gold</a:t>
            </a:r>
            <a:endParaRPr sz="1800">
              <a:solidFill>
                <a:srgbClr val="000000"/>
              </a:solidFill>
            </a:endParaRPr>
          </a:p>
        </p:txBody>
      </p:sp>
      <p:pic>
        <p:nvPicPr>
          <p:cNvPr id="244" name="Google Shape;244;p36"/>
          <p:cNvPicPr preferRelativeResize="0"/>
          <p:nvPr/>
        </p:nvPicPr>
        <p:blipFill>
          <a:blip r:embed="rId3">
            <a:alphaModFix/>
          </a:blip>
          <a:stretch>
            <a:fillRect/>
          </a:stretch>
        </p:blipFill>
        <p:spPr>
          <a:xfrm>
            <a:off x="5908375" y="0"/>
            <a:ext cx="3235625" cy="3278775"/>
          </a:xfrm>
          <a:prstGeom prst="rect">
            <a:avLst/>
          </a:prstGeom>
          <a:noFill/>
          <a:ln>
            <a:noFill/>
          </a:ln>
        </p:spPr>
      </p:pic>
      <p:pic>
        <p:nvPicPr>
          <p:cNvPr id="245" name="Google Shape;245;p36"/>
          <p:cNvPicPr preferRelativeResize="0"/>
          <p:nvPr/>
        </p:nvPicPr>
        <p:blipFill>
          <a:blip r:embed="rId4">
            <a:alphaModFix/>
          </a:blip>
          <a:stretch>
            <a:fillRect/>
          </a:stretch>
        </p:blipFill>
        <p:spPr>
          <a:xfrm>
            <a:off x="4028575" y="1300625"/>
            <a:ext cx="2882152" cy="384287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149175" y="375775"/>
            <a:ext cx="4095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Sigmund Freud</a:t>
            </a:r>
            <a:endParaRPr sz="4800"/>
          </a:p>
        </p:txBody>
      </p:sp>
      <p:sp>
        <p:nvSpPr>
          <p:cNvPr id="251" name="Google Shape;251;p37"/>
          <p:cNvSpPr txBox="1">
            <a:spLocks noGrp="1"/>
          </p:cNvSpPr>
          <p:nvPr>
            <p:ph type="body" idx="1"/>
          </p:nvPr>
        </p:nvSpPr>
        <p:spPr>
          <a:xfrm>
            <a:off x="149175" y="1131475"/>
            <a:ext cx="5625300" cy="38787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rgbClr val="000000"/>
              </a:buClr>
              <a:buSzPts val="1800"/>
              <a:buChar char="★"/>
            </a:pPr>
            <a:r>
              <a:rPr lang="en" sz="1800">
                <a:solidFill>
                  <a:srgbClr val="000000"/>
                </a:solidFill>
              </a:rPr>
              <a:t>It is Vienna where Freud began his practice</a:t>
            </a:r>
            <a:endParaRPr sz="1800">
              <a:solidFill>
                <a:srgbClr val="000000"/>
              </a:solidFill>
            </a:endParaRPr>
          </a:p>
          <a:p>
            <a:pPr marL="457200" lvl="0" indent="-342900" algn="l" rtl="0">
              <a:spcBef>
                <a:spcPts val="1000"/>
              </a:spcBef>
              <a:spcAft>
                <a:spcPts val="0"/>
              </a:spcAft>
              <a:buClr>
                <a:srgbClr val="000000"/>
              </a:buClr>
              <a:buSzPts val="1800"/>
              <a:buChar char="★"/>
            </a:pPr>
            <a:r>
              <a:rPr lang="en" sz="1800">
                <a:solidFill>
                  <a:srgbClr val="000000"/>
                </a:solidFill>
              </a:rPr>
              <a:t>He is very well respected in Psychology and his ideals are still used to this day</a:t>
            </a:r>
            <a:endParaRPr sz="1800">
              <a:solidFill>
                <a:srgbClr val="000000"/>
              </a:solidFill>
            </a:endParaRPr>
          </a:p>
          <a:p>
            <a:pPr marL="457200" lvl="0" indent="-342900" algn="l" rtl="0">
              <a:spcBef>
                <a:spcPts val="1000"/>
              </a:spcBef>
              <a:spcAft>
                <a:spcPts val="0"/>
              </a:spcAft>
              <a:buClr>
                <a:srgbClr val="000000"/>
              </a:buClr>
              <a:buSzPts val="1800"/>
              <a:buChar char="★"/>
            </a:pPr>
            <a:r>
              <a:rPr lang="en" sz="1800">
                <a:solidFill>
                  <a:srgbClr val="000000"/>
                </a:solidFill>
              </a:rPr>
              <a:t>His office is now open to the public as a museum</a:t>
            </a:r>
            <a:endParaRPr sz="1800">
              <a:solidFill>
                <a:srgbClr val="000000"/>
              </a:solidFill>
            </a:endParaRPr>
          </a:p>
          <a:p>
            <a:pPr marL="914400" lvl="1" indent="-342900" algn="l" rtl="0">
              <a:spcBef>
                <a:spcPts val="1000"/>
              </a:spcBef>
              <a:spcAft>
                <a:spcPts val="1000"/>
              </a:spcAft>
              <a:buClr>
                <a:srgbClr val="000000"/>
              </a:buClr>
              <a:buSzPts val="1800"/>
              <a:buChar char="○"/>
            </a:pPr>
            <a:r>
              <a:rPr lang="en" sz="1800">
                <a:solidFill>
                  <a:srgbClr val="000000"/>
                </a:solidFill>
              </a:rPr>
              <a:t>It includes his tools, journals and more</a:t>
            </a:r>
            <a:endParaRPr sz="1800">
              <a:solidFill>
                <a:srgbClr val="000000"/>
              </a:solidFill>
            </a:endParaRPr>
          </a:p>
        </p:txBody>
      </p:sp>
      <p:pic>
        <p:nvPicPr>
          <p:cNvPr id="252" name="Google Shape;252;p37"/>
          <p:cNvPicPr preferRelativeResize="0"/>
          <p:nvPr/>
        </p:nvPicPr>
        <p:blipFill>
          <a:blip r:embed="rId3">
            <a:alphaModFix/>
          </a:blip>
          <a:stretch>
            <a:fillRect/>
          </a:stretch>
        </p:blipFill>
        <p:spPr>
          <a:xfrm>
            <a:off x="5774475" y="4402"/>
            <a:ext cx="3369525" cy="327219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Franz Joseph</a:t>
            </a:r>
            <a:endParaRPr/>
          </a:p>
        </p:txBody>
      </p:sp>
      <p:sp>
        <p:nvSpPr>
          <p:cNvPr id="258" name="Google Shape;258;p38"/>
          <p:cNvSpPr txBox="1">
            <a:spLocks noGrp="1"/>
          </p:cNvSpPr>
          <p:nvPr>
            <p:ph type="body" idx="1"/>
          </p:nvPr>
        </p:nvSpPr>
        <p:spPr>
          <a:xfrm>
            <a:off x="311700" y="1389600"/>
            <a:ext cx="55002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Last Habsburg Emperor</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Created Austro-Hungarian Empire thanks in part to Empress Sissi</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Suffered a lot of tragedies in his life</a:t>
            </a:r>
            <a:endParaRPr sz="1800">
              <a:solidFill>
                <a:srgbClr val="000000"/>
              </a:solidFill>
            </a:endParaRPr>
          </a:p>
        </p:txBody>
      </p:sp>
      <p:pic>
        <p:nvPicPr>
          <p:cNvPr id="259" name="Google Shape;259;p38" descr="Image result for franz joseph"/>
          <p:cNvPicPr preferRelativeResize="0"/>
          <p:nvPr/>
        </p:nvPicPr>
        <p:blipFill rotWithShape="1">
          <a:blip r:embed="rId3">
            <a:alphaModFix/>
          </a:blip>
          <a:srcRect l="-1414" t="-7670" r="-17435" b="1139"/>
          <a:stretch/>
        </p:blipFill>
        <p:spPr>
          <a:xfrm>
            <a:off x="5811875" y="0"/>
            <a:ext cx="3922050" cy="4487725"/>
          </a:xfrm>
          <a:prstGeom prst="rect">
            <a:avLst/>
          </a:prstGeom>
          <a:noFill/>
          <a:ln>
            <a:noFill/>
          </a:ln>
        </p:spPr>
      </p:pic>
      <p:pic>
        <p:nvPicPr>
          <p:cNvPr id="260" name="Google Shape;260;p38" descr="Image result for franz joseph and sisi"/>
          <p:cNvPicPr preferRelativeResize="0"/>
          <p:nvPr/>
        </p:nvPicPr>
        <p:blipFill>
          <a:blip r:embed="rId4">
            <a:alphaModFix/>
          </a:blip>
          <a:stretch>
            <a:fillRect/>
          </a:stretch>
        </p:blipFill>
        <p:spPr>
          <a:xfrm>
            <a:off x="2324588" y="2968250"/>
            <a:ext cx="2673575" cy="18501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162550" y="172475"/>
            <a:ext cx="4841400" cy="138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t>Empress Elisabeth of Austria </a:t>
            </a:r>
            <a:endParaRPr sz="4500"/>
          </a:p>
          <a:p>
            <a:pPr marL="0" lvl="0" indent="0" algn="ctr" rtl="0">
              <a:spcBef>
                <a:spcPts val="0"/>
              </a:spcBef>
              <a:spcAft>
                <a:spcPts val="0"/>
              </a:spcAft>
              <a:buNone/>
            </a:pPr>
            <a:r>
              <a:rPr lang="en" sz="4500"/>
              <a:t>(Sisi)</a:t>
            </a:r>
            <a:endParaRPr sz="4500"/>
          </a:p>
        </p:txBody>
      </p:sp>
      <p:sp>
        <p:nvSpPr>
          <p:cNvPr id="266" name="Google Shape;266;p39"/>
          <p:cNvSpPr txBox="1">
            <a:spLocks noGrp="1"/>
          </p:cNvSpPr>
          <p:nvPr>
            <p:ph type="body" idx="1"/>
          </p:nvPr>
        </p:nvSpPr>
        <p:spPr>
          <a:xfrm>
            <a:off x="273450" y="1510975"/>
            <a:ext cx="4095600" cy="351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Most well known empress of Austria</a:t>
            </a:r>
            <a:endParaRPr sz="1800">
              <a:solidFill>
                <a:srgbClr val="000000"/>
              </a:solidFill>
            </a:endParaRPr>
          </a:p>
          <a:p>
            <a:pPr marL="457200" lvl="0" indent="-342900" algn="l" rtl="0">
              <a:spcBef>
                <a:spcPts val="1000"/>
              </a:spcBef>
              <a:spcAft>
                <a:spcPts val="0"/>
              </a:spcAft>
              <a:buClr>
                <a:srgbClr val="000000"/>
              </a:buClr>
              <a:buSzPts val="1800"/>
              <a:buChar char="★"/>
            </a:pPr>
            <a:r>
              <a:rPr lang="en" sz="1800">
                <a:solidFill>
                  <a:srgbClr val="000000"/>
                </a:solidFill>
              </a:rPr>
              <a:t>Had multiple houses/apartments around Vienna</a:t>
            </a:r>
            <a:endParaRPr sz="1800">
              <a:solidFill>
                <a:srgbClr val="000000"/>
              </a:solidFill>
            </a:endParaRPr>
          </a:p>
          <a:p>
            <a:pPr marL="457200" lvl="0" indent="-342900" algn="l" rtl="0">
              <a:spcBef>
                <a:spcPts val="1000"/>
              </a:spcBef>
              <a:spcAft>
                <a:spcPts val="1000"/>
              </a:spcAft>
              <a:buClr>
                <a:srgbClr val="000000"/>
              </a:buClr>
              <a:buSzPts val="1800"/>
              <a:buChar char="★"/>
            </a:pPr>
            <a:r>
              <a:rPr lang="en" sz="1800">
                <a:solidFill>
                  <a:srgbClr val="000000"/>
                </a:solidFill>
              </a:rPr>
              <a:t>Gave birth to many historical figures that impacted other important regions in Europe</a:t>
            </a:r>
            <a:endParaRPr sz="1800">
              <a:solidFill>
                <a:srgbClr val="000000"/>
              </a:solidFill>
            </a:endParaRPr>
          </a:p>
        </p:txBody>
      </p:sp>
      <p:pic>
        <p:nvPicPr>
          <p:cNvPr id="267" name="Google Shape;267;p39"/>
          <p:cNvPicPr preferRelativeResize="0"/>
          <p:nvPr/>
        </p:nvPicPr>
        <p:blipFill>
          <a:blip r:embed="rId3">
            <a:alphaModFix/>
          </a:blip>
          <a:stretch>
            <a:fillRect/>
          </a:stretch>
        </p:blipFill>
        <p:spPr>
          <a:xfrm>
            <a:off x="5003950" y="1389600"/>
            <a:ext cx="4140061" cy="36324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Food</a:t>
            </a:r>
            <a:endParaRPr/>
          </a:p>
          <a:p>
            <a:pPr marL="0" lvl="0" indent="0" algn="ctr" rtl="0">
              <a:spcBef>
                <a:spcPts val="0"/>
              </a:spcBef>
              <a:spcAft>
                <a:spcPts val="0"/>
              </a:spcAft>
              <a:buNone/>
            </a:pPr>
            <a:r>
              <a:rPr lang="en"/>
              <a:t>(essen)</a:t>
            </a: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1"/>
          <p:cNvPicPr preferRelativeResize="0"/>
          <p:nvPr/>
        </p:nvPicPr>
        <p:blipFill>
          <a:blip r:embed="rId3">
            <a:alphaModFix/>
          </a:blip>
          <a:stretch>
            <a:fillRect/>
          </a:stretch>
        </p:blipFill>
        <p:spPr>
          <a:xfrm>
            <a:off x="7604275" y="0"/>
            <a:ext cx="1623775" cy="2166325"/>
          </a:xfrm>
          <a:prstGeom prst="rect">
            <a:avLst/>
          </a:prstGeom>
          <a:noFill/>
          <a:ln>
            <a:noFill/>
          </a:ln>
        </p:spPr>
      </p:pic>
      <p:pic>
        <p:nvPicPr>
          <p:cNvPr id="278" name="Google Shape;278;p41"/>
          <p:cNvPicPr preferRelativeResize="0"/>
          <p:nvPr/>
        </p:nvPicPr>
        <p:blipFill rotWithShape="1">
          <a:blip r:embed="rId4">
            <a:alphaModFix/>
          </a:blip>
          <a:srcRect t="36743" r="4269" b="5755"/>
          <a:stretch/>
        </p:blipFill>
        <p:spPr>
          <a:xfrm>
            <a:off x="6947550" y="1595401"/>
            <a:ext cx="2305800" cy="1759726"/>
          </a:xfrm>
          <a:prstGeom prst="rect">
            <a:avLst/>
          </a:prstGeom>
          <a:noFill/>
          <a:ln>
            <a:noFill/>
          </a:ln>
        </p:spPr>
      </p:pic>
      <p:pic>
        <p:nvPicPr>
          <p:cNvPr id="279" name="Google Shape;279;p41"/>
          <p:cNvPicPr preferRelativeResize="0"/>
          <p:nvPr/>
        </p:nvPicPr>
        <p:blipFill>
          <a:blip r:embed="rId5">
            <a:alphaModFix/>
          </a:blip>
          <a:stretch>
            <a:fillRect/>
          </a:stretch>
        </p:blipFill>
        <p:spPr>
          <a:xfrm>
            <a:off x="5879450" y="-61351"/>
            <a:ext cx="1724837" cy="1799300"/>
          </a:xfrm>
          <a:prstGeom prst="rect">
            <a:avLst/>
          </a:prstGeom>
          <a:noFill/>
          <a:ln>
            <a:noFill/>
          </a:ln>
        </p:spPr>
      </p:pic>
      <p:pic>
        <p:nvPicPr>
          <p:cNvPr id="280" name="Google Shape;280;p41"/>
          <p:cNvPicPr preferRelativeResize="0"/>
          <p:nvPr/>
        </p:nvPicPr>
        <p:blipFill>
          <a:blip r:embed="rId6">
            <a:alphaModFix/>
          </a:blip>
          <a:stretch>
            <a:fillRect/>
          </a:stretch>
        </p:blipFill>
        <p:spPr>
          <a:xfrm>
            <a:off x="-9825" y="1502974"/>
            <a:ext cx="1622825" cy="1971440"/>
          </a:xfrm>
          <a:prstGeom prst="rect">
            <a:avLst/>
          </a:prstGeom>
          <a:noFill/>
          <a:ln>
            <a:noFill/>
          </a:ln>
        </p:spPr>
      </p:pic>
      <p:pic>
        <p:nvPicPr>
          <p:cNvPr id="281" name="Google Shape;281;p41"/>
          <p:cNvPicPr preferRelativeResize="0"/>
          <p:nvPr/>
        </p:nvPicPr>
        <p:blipFill>
          <a:blip r:embed="rId7">
            <a:alphaModFix/>
          </a:blip>
          <a:stretch>
            <a:fillRect/>
          </a:stretch>
        </p:blipFill>
        <p:spPr>
          <a:xfrm>
            <a:off x="0" y="0"/>
            <a:ext cx="2372985" cy="1676575"/>
          </a:xfrm>
          <a:prstGeom prst="rect">
            <a:avLst/>
          </a:prstGeom>
          <a:noFill/>
          <a:ln>
            <a:noFill/>
          </a:ln>
        </p:spPr>
      </p:pic>
      <p:pic>
        <p:nvPicPr>
          <p:cNvPr id="282" name="Google Shape;282;p41"/>
          <p:cNvPicPr preferRelativeResize="0"/>
          <p:nvPr/>
        </p:nvPicPr>
        <p:blipFill>
          <a:blip r:embed="rId8">
            <a:alphaModFix/>
          </a:blip>
          <a:stretch>
            <a:fillRect/>
          </a:stretch>
        </p:blipFill>
        <p:spPr>
          <a:xfrm>
            <a:off x="3588613" y="3340087"/>
            <a:ext cx="1560150" cy="2073976"/>
          </a:xfrm>
          <a:prstGeom prst="rect">
            <a:avLst/>
          </a:prstGeom>
          <a:noFill/>
          <a:ln>
            <a:noFill/>
          </a:ln>
        </p:spPr>
      </p:pic>
      <p:pic>
        <p:nvPicPr>
          <p:cNvPr id="283" name="Google Shape;283;p41"/>
          <p:cNvPicPr preferRelativeResize="0"/>
          <p:nvPr/>
        </p:nvPicPr>
        <p:blipFill>
          <a:blip r:embed="rId9">
            <a:alphaModFix/>
          </a:blip>
          <a:stretch>
            <a:fillRect/>
          </a:stretch>
        </p:blipFill>
        <p:spPr>
          <a:xfrm>
            <a:off x="1503525" y="1392925"/>
            <a:ext cx="1560150" cy="2081494"/>
          </a:xfrm>
          <a:prstGeom prst="rect">
            <a:avLst/>
          </a:prstGeom>
          <a:noFill/>
          <a:ln>
            <a:noFill/>
          </a:ln>
        </p:spPr>
      </p:pic>
      <p:pic>
        <p:nvPicPr>
          <p:cNvPr id="284" name="Google Shape;284;p41"/>
          <p:cNvPicPr preferRelativeResize="0"/>
          <p:nvPr/>
        </p:nvPicPr>
        <p:blipFill>
          <a:blip r:embed="rId10">
            <a:alphaModFix/>
          </a:blip>
          <a:stretch>
            <a:fillRect/>
          </a:stretch>
        </p:blipFill>
        <p:spPr>
          <a:xfrm>
            <a:off x="7099325" y="3011419"/>
            <a:ext cx="2044674" cy="2278307"/>
          </a:xfrm>
          <a:prstGeom prst="rect">
            <a:avLst/>
          </a:prstGeom>
          <a:noFill/>
          <a:ln>
            <a:noFill/>
          </a:ln>
        </p:spPr>
      </p:pic>
      <p:pic>
        <p:nvPicPr>
          <p:cNvPr id="285" name="Google Shape;285;p41"/>
          <p:cNvPicPr preferRelativeResize="0"/>
          <p:nvPr/>
        </p:nvPicPr>
        <p:blipFill>
          <a:blip r:embed="rId11">
            <a:alphaModFix/>
          </a:blip>
          <a:stretch>
            <a:fillRect/>
          </a:stretch>
        </p:blipFill>
        <p:spPr>
          <a:xfrm>
            <a:off x="2372974" y="12"/>
            <a:ext cx="1974551" cy="1584606"/>
          </a:xfrm>
          <a:prstGeom prst="rect">
            <a:avLst/>
          </a:prstGeom>
          <a:noFill/>
          <a:ln>
            <a:noFill/>
          </a:ln>
        </p:spPr>
      </p:pic>
      <p:pic>
        <p:nvPicPr>
          <p:cNvPr id="286" name="Google Shape;286;p41"/>
          <p:cNvPicPr preferRelativeResize="0"/>
          <p:nvPr/>
        </p:nvPicPr>
        <p:blipFill rotWithShape="1">
          <a:blip r:embed="rId12">
            <a:alphaModFix/>
          </a:blip>
          <a:srcRect b="15361"/>
          <a:stretch/>
        </p:blipFill>
        <p:spPr>
          <a:xfrm>
            <a:off x="5393375" y="1622350"/>
            <a:ext cx="1622822" cy="1732702"/>
          </a:xfrm>
          <a:prstGeom prst="rect">
            <a:avLst/>
          </a:prstGeom>
          <a:noFill/>
          <a:ln>
            <a:noFill/>
          </a:ln>
        </p:spPr>
      </p:pic>
      <p:pic>
        <p:nvPicPr>
          <p:cNvPr id="287" name="Google Shape;287;p41"/>
          <p:cNvPicPr preferRelativeResize="0"/>
          <p:nvPr/>
        </p:nvPicPr>
        <p:blipFill rotWithShape="1">
          <a:blip r:embed="rId13">
            <a:alphaModFix/>
          </a:blip>
          <a:srcRect t="12676" b="4031"/>
          <a:stretch/>
        </p:blipFill>
        <p:spPr>
          <a:xfrm>
            <a:off x="5148751" y="3165812"/>
            <a:ext cx="1950571" cy="2166323"/>
          </a:xfrm>
          <a:prstGeom prst="rect">
            <a:avLst/>
          </a:prstGeom>
          <a:noFill/>
          <a:ln>
            <a:noFill/>
          </a:ln>
        </p:spPr>
      </p:pic>
      <p:pic>
        <p:nvPicPr>
          <p:cNvPr id="288" name="Google Shape;288;p41"/>
          <p:cNvPicPr preferRelativeResize="0"/>
          <p:nvPr/>
        </p:nvPicPr>
        <p:blipFill>
          <a:blip r:embed="rId14">
            <a:alphaModFix/>
          </a:blip>
          <a:stretch>
            <a:fillRect/>
          </a:stretch>
        </p:blipFill>
        <p:spPr>
          <a:xfrm>
            <a:off x="-9825" y="3398825"/>
            <a:ext cx="2305799" cy="1808300"/>
          </a:xfrm>
          <a:prstGeom prst="rect">
            <a:avLst/>
          </a:prstGeom>
          <a:noFill/>
          <a:ln>
            <a:noFill/>
          </a:ln>
        </p:spPr>
      </p:pic>
      <p:pic>
        <p:nvPicPr>
          <p:cNvPr id="289" name="Google Shape;289;p41"/>
          <p:cNvPicPr preferRelativeResize="0"/>
          <p:nvPr/>
        </p:nvPicPr>
        <p:blipFill>
          <a:blip r:embed="rId15">
            <a:alphaModFix/>
          </a:blip>
          <a:stretch>
            <a:fillRect/>
          </a:stretch>
        </p:blipFill>
        <p:spPr>
          <a:xfrm>
            <a:off x="2030475" y="3286657"/>
            <a:ext cx="1623775" cy="1924631"/>
          </a:xfrm>
          <a:prstGeom prst="rect">
            <a:avLst/>
          </a:prstGeom>
          <a:noFill/>
          <a:ln>
            <a:noFill/>
          </a:ln>
        </p:spPr>
      </p:pic>
      <p:pic>
        <p:nvPicPr>
          <p:cNvPr id="290" name="Google Shape;290;p41"/>
          <p:cNvPicPr preferRelativeResize="0"/>
          <p:nvPr/>
        </p:nvPicPr>
        <p:blipFill>
          <a:blip r:embed="rId16">
            <a:alphaModFix/>
          </a:blip>
          <a:stretch>
            <a:fillRect/>
          </a:stretch>
        </p:blipFill>
        <p:spPr>
          <a:xfrm>
            <a:off x="4347536" y="-3"/>
            <a:ext cx="1623775" cy="1889881"/>
          </a:xfrm>
          <a:prstGeom prst="rect">
            <a:avLst/>
          </a:prstGeom>
          <a:noFill/>
          <a:ln>
            <a:noFill/>
          </a:ln>
        </p:spPr>
      </p:pic>
      <p:pic>
        <p:nvPicPr>
          <p:cNvPr id="291" name="Google Shape;291;p41"/>
          <p:cNvPicPr preferRelativeResize="0"/>
          <p:nvPr/>
        </p:nvPicPr>
        <p:blipFill>
          <a:blip r:embed="rId17">
            <a:alphaModFix/>
          </a:blip>
          <a:stretch>
            <a:fillRect/>
          </a:stretch>
        </p:blipFill>
        <p:spPr>
          <a:xfrm>
            <a:off x="3063676" y="1435725"/>
            <a:ext cx="2372973" cy="19043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GLS Course Overview</a:t>
            </a:r>
            <a:endParaRPr/>
          </a:p>
        </p:txBody>
      </p:sp>
      <p:sp>
        <p:nvSpPr>
          <p:cNvPr id="69" name="Google Shape;69;p15"/>
          <p:cNvSpPr txBox="1">
            <a:spLocks noGrp="1"/>
          </p:cNvSpPr>
          <p:nvPr>
            <p:ph type="body" idx="1"/>
          </p:nvPr>
        </p:nvSpPr>
        <p:spPr>
          <a:xfrm>
            <a:off x="311700" y="1228675"/>
            <a:ext cx="8520600" cy="1045500"/>
          </a:xfrm>
          <a:prstGeom prst="rect">
            <a:avLst/>
          </a:prstGeom>
        </p:spPr>
        <p:txBody>
          <a:bodyPr spcFirstLastPara="1" wrap="square" lIns="91425" tIns="91425" rIns="91425" bIns="91425" anchor="t" anchorCtr="0">
            <a:noAutofit/>
          </a:bodyPr>
          <a:lstStyle/>
          <a:p>
            <a:pPr marL="457200" lvl="0" indent="-342900" algn="l" rtl="0">
              <a:spcBef>
                <a:spcPts val="1000"/>
              </a:spcBef>
              <a:spcAft>
                <a:spcPts val="0"/>
              </a:spcAft>
              <a:buClr>
                <a:srgbClr val="000000"/>
              </a:buClr>
              <a:buSzPts val="1800"/>
              <a:buChar char="❖"/>
            </a:pPr>
            <a:r>
              <a:rPr lang="en">
                <a:solidFill>
                  <a:srgbClr val="000000"/>
                </a:solidFill>
              </a:rPr>
              <a:t>A quarter long course that introduces students to important aspects of a global city including</a:t>
            </a:r>
            <a:endParaRPr>
              <a:solidFill>
                <a:srgbClr val="000000"/>
              </a:solidFill>
            </a:endParaRPr>
          </a:p>
          <a:p>
            <a:pPr marL="914400" marR="0" lvl="0" indent="0" algn="l" rtl="0">
              <a:lnSpc>
                <a:spcPct val="115000"/>
              </a:lnSpc>
              <a:spcBef>
                <a:spcPts val="1000"/>
              </a:spcBef>
              <a:spcAft>
                <a:spcPts val="0"/>
              </a:spcAft>
              <a:buNone/>
            </a:pPr>
            <a:endParaRPr>
              <a:solidFill>
                <a:srgbClr val="000000"/>
              </a:solidFill>
            </a:endParaRPr>
          </a:p>
          <a:p>
            <a:pPr marL="457200" lvl="0" indent="0" algn="l" rtl="0">
              <a:spcBef>
                <a:spcPts val="1000"/>
              </a:spcBef>
              <a:spcAft>
                <a:spcPts val="1000"/>
              </a:spcAft>
              <a:buNone/>
            </a:pPr>
            <a:endParaRPr>
              <a:solidFill>
                <a:srgbClr val="000000"/>
              </a:solidFill>
            </a:endParaRPr>
          </a:p>
        </p:txBody>
      </p:sp>
      <p:sp>
        <p:nvSpPr>
          <p:cNvPr id="70" name="Google Shape;70;p15"/>
          <p:cNvSpPr txBox="1"/>
          <p:nvPr/>
        </p:nvSpPr>
        <p:spPr>
          <a:xfrm>
            <a:off x="652925" y="2148088"/>
            <a:ext cx="3251400" cy="377700"/>
          </a:xfrm>
          <a:prstGeom prst="rect">
            <a:avLst/>
          </a:prstGeom>
          <a:noFill/>
          <a:ln>
            <a:noFill/>
          </a:ln>
        </p:spPr>
        <p:txBody>
          <a:bodyPr spcFirstLastPara="1" wrap="square" lIns="91425" tIns="91425" rIns="91425" bIns="91425" anchor="t" anchorCtr="0">
            <a:noAutofit/>
          </a:bodyPr>
          <a:lstStyle/>
          <a:p>
            <a:pPr marL="914400" lvl="1" indent="-317500" algn="l" rtl="0">
              <a:lnSpc>
                <a:spcPct val="115000"/>
              </a:lnSpc>
              <a:spcBef>
                <a:spcPts val="1000"/>
              </a:spcBef>
              <a:spcAft>
                <a:spcPts val="0"/>
              </a:spcAft>
              <a:buClr>
                <a:srgbClr val="000000"/>
              </a:buClr>
              <a:buSzPts val="1400"/>
              <a:buFont typeface="Source Code Pro"/>
              <a:buChar char="➢"/>
            </a:pPr>
            <a:r>
              <a:rPr lang="en">
                <a:latin typeface="Source Code Pro"/>
                <a:ea typeface="Source Code Pro"/>
                <a:cs typeface="Source Code Pro"/>
                <a:sym typeface="Source Code Pro"/>
              </a:rPr>
              <a:t>The culture </a:t>
            </a:r>
            <a:endParaRPr>
              <a:latin typeface="Source Code Pro"/>
              <a:ea typeface="Source Code Pro"/>
              <a:cs typeface="Source Code Pro"/>
              <a:sym typeface="Source Code Pro"/>
            </a:endParaRPr>
          </a:p>
          <a:p>
            <a:pPr marL="914400" marR="0" lvl="0" indent="0" algn="l" rtl="0">
              <a:lnSpc>
                <a:spcPct val="115000"/>
              </a:lnSpc>
              <a:spcBef>
                <a:spcPts val="1000"/>
              </a:spcBef>
              <a:spcAft>
                <a:spcPts val="1000"/>
              </a:spcAft>
              <a:buNone/>
            </a:pPr>
            <a:endParaRPr/>
          </a:p>
        </p:txBody>
      </p:sp>
      <p:sp>
        <p:nvSpPr>
          <p:cNvPr id="71" name="Google Shape;71;p15"/>
          <p:cNvSpPr txBox="1"/>
          <p:nvPr/>
        </p:nvSpPr>
        <p:spPr>
          <a:xfrm>
            <a:off x="652925" y="2571738"/>
            <a:ext cx="2571900" cy="506400"/>
          </a:xfrm>
          <a:prstGeom prst="rect">
            <a:avLst/>
          </a:prstGeom>
          <a:noFill/>
          <a:ln>
            <a:noFill/>
          </a:ln>
        </p:spPr>
        <p:txBody>
          <a:bodyPr spcFirstLastPara="1" wrap="square" lIns="91425" tIns="91425" rIns="91425" bIns="91425" anchor="t" anchorCtr="0">
            <a:noAutofit/>
          </a:bodyPr>
          <a:lstStyle/>
          <a:p>
            <a:pPr marL="914400" lvl="1" indent="-317500" algn="l" rtl="0">
              <a:lnSpc>
                <a:spcPct val="115000"/>
              </a:lnSpc>
              <a:spcBef>
                <a:spcPts val="1000"/>
              </a:spcBef>
              <a:spcAft>
                <a:spcPts val="0"/>
              </a:spcAft>
              <a:buClr>
                <a:srgbClr val="000000"/>
              </a:buClr>
              <a:buSzPts val="1400"/>
              <a:buFont typeface="Source Code Pro"/>
              <a:buChar char="➢"/>
            </a:pPr>
            <a:r>
              <a:rPr lang="en">
                <a:latin typeface="Source Code Pro"/>
                <a:ea typeface="Source Code Pro"/>
                <a:cs typeface="Source Code Pro"/>
                <a:sym typeface="Source Code Pro"/>
              </a:rPr>
              <a:t>The history </a:t>
            </a:r>
            <a:endParaRPr>
              <a:latin typeface="Source Code Pro"/>
              <a:ea typeface="Source Code Pro"/>
              <a:cs typeface="Source Code Pro"/>
              <a:sym typeface="Source Code Pro"/>
            </a:endParaRPr>
          </a:p>
          <a:p>
            <a:pPr marL="914400" marR="0" lvl="0" indent="0" algn="l" rtl="0">
              <a:lnSpc>
                <a:spcPct val="115000"/>
              </a:lnSpc>
              <a:spcBef>
                <a:spcPts val="1000"/>
              </a:spcBef>
              <a:spcAft>
                <a:spcPts val="1000"/>
              </a:spcAft>
              <a:buNone/>
            </a:pPr>
            <a:endParaRPr/>
          </a:p>
        </p:txBody>
      </p:sp>
      <p:sp>
        <p:nvSpPr>
          <p:cNvPr id="72" name="Google Shape;72;p15"/>
          <p:cNvSpPr txBox="1"/>
          <p:nvPr/>
        </p:nvSpPr>
        <p:spPr>
          <a:xfrm>
            <a:off x="652925" y="2966225"/>
            <a:ext cx="2505000" cy="559800"/>
          </a:xfrm>
          <a:prstGeom prst="rect">
            <a:avLst/>
          </a:prstGeom>
          <a:noFill/>
          <a:ln>
            <a:noFill/>
          </a:ln>
        </p:spPr>
        <p:txBody>
          <a:bodyPr spcFirstLastPara="1" wrap="square" lIns="91425" tIns="91425" rIns="91425" bIns="91425" anchor="t" anchorCtr="0">
            <a:noAutofit/>
          </a:bodyPr>
          <a:lstStyle/>
          <a:p>
            <a:pPr marL="914400" lvl="1" indent="-317500" algn="l" rtl="0">
              <a:lnSpc>
                <a:spcPct val="115000"/>
              </a:lnSpc>
              <a:spcBef>
                <a:spcPts val="1000"/>
              </a:spcBef>
              <a:spcAft>
                <a:spcPts val="0"/>
              </a:spcAft>
              <a:buClr>
                <a:srgbClr val="000000"/>
              </a:buClr>
              <a:buSzPts val="1400"/>
              <a:buFont typeface="Source Code Pro"/>
              <a:buChar char="➢"/>
            </a:pPr>
            <a:r>
              <a:rPr lang="en">
                <a:latin typeface="Source Code Pro"/>
                <a:ea typeface="Source Code Pro"/>
                <a:cs typeface="Source Code Pro"/>
                <a:sym typeface="Source Code Pro"/>
              </a:rPr>
              <a:t>The people</a:t>
            </a:r>
            <a:endParaRPr>
              <a:latin typeface="Source Code Pro"/>
              <a:ea typeface="Source Code Pro"/>
              <a:cs typeface="Source Code Pro"/>
              <a:sym typeface="Source Code Pro"/>
            </a:endParaRPr>
          </a:p>
          <a:p>
            <a:pPr marL="914400" marR="0" lvl="0" indent="0" algn="l" rtl="0">
              <a:lnSpc>
                <a:spcPct val="115000"/>
              </a:lnSpc>
              <a:spcBef>
                <a:spcPts val="1000"/>
              </a:spcBef>
              <a:spcAft>
                <a:spcPts val="1000"/>
              </a:spcAft>
              <a:buNone/>
            </a:pPr>
            <a:endParaRPr/>
          </a:p>
        </p:txBody>
      </p:sp>
      <p:sp>
        <p:nvSpPr>
          <p:cNvPr id="73" name="Google Shape;73;p15"/>
          <p:cNvSpPr txBox="1"/>
          <p:nvPr/>
        </p:nvSpPr>
        <p:spPr>
          <a:xfrm>
            <a:off x="652925" y="3375725"/>
            <a:ext cx="2505000" cy="559800"/>
          </a:xfrm>
          <a:prstGeom prst="rect">
            <a:avLst/>
          </a:prstGeom>
          <a:noFill/>
          <a:ln>
            <a:noFill/>
          </a:ln>
        </p:spPr>
        <p:txBody>
          <a:bodyPr spcFirstLastPara="1" wrap="square" lIns="91425" tIns="91425" rIns="91425" bIns="91425" anchor="t" anchorCtr="0">
            <a:noAutofit/>
          </a:bodyPr>
          <a:lstStyle/>
          <a:p>
            <a:pPr marL="914400" lvl="1" indent="-317500" algn="l" rtl="0">
              <a:lnSpc>
                <a:spcPct val="115000"/>
              </a:lnSpc>
              <a:spcBef>
                <a:spcPts val="1000"/>
              </a:spcBef>
              <a:spcAft>
                <a:spcPts val="0"/>
              </a:spcAft>
              <a:buClr>
                <a:srgbClr val="000000"/>
              </a:buClr>
              <a:buSzPts val="1400"/>
              <a:buFont typeface="Source Code Pro"/>
              <a:buChar char="➢"/>
            </a:pPr>
            <a:r>
              <a:rPr lang="en">
                <a:latin typeface="Source Code Pro"/>
                <a:ea typeface="Source Code Pro"/>
                <a:cs typeface="Source Code Pro"/>
                <a:sym typeface="Source Code Pro"/>
              </a:rPr>
              <a:t>The food</a:t>
            </a:r>
            <a:endParaRPr>
              <a:latin typeface="Source Code Pro"/>
              <a:ea typeface="Source Code Pro"/>
              <a:cs typeface="Source Code Pro"/>
              <a:sym typeface="Source Code Pro"/>
            </a:endParaRPr>
          </a:p>
          <a:p>
            <a:pPr marL="457200" lvl="0" indent="0" algn="l" rtl="0">
              <a:lnSpc>
                <a:spcPct val="115000"/>
              </a:lnSpc>
              <a:spcBef>
                <a:spcPts val="1000"/>
              </a:spcBef>
              <a:spcAft>
                <a:spcPts val="1000"/>
              </a:spcAft>
              <a:buNone/>
            </a:pPr>
            <a:endParaRPr/>
          </a:p>
        </p:txBody>
      </p:sp>
      <p:sp>
        <p:nvSpPr>
          <p:cNvPr id="74" name="Google Shape;74;p15"/>
          <p:cNvSpPr txBox="1"/>
          <p:nvPr/>
        </p:nvSpPr>
        <p:spPr>
          <a:xfrm>
            <a:off x="311700" y="3966450"/>
            <a:ext cx="8576100" cy="959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Clr>
                <a:srgbClr val="000000"/>
              </a:buClr>
              <a:buSzPts val="1800"/>
              <a:buFont typeface="Source Code Pro"/>
              <a:buChar char="❖"/>
            </a:pPr>
            <a:r>
              <a:rPr lang="en" sz="1800">
                <a:latin typeface="Source Code Pro"/>
                <a:ea typeface="Source Code Pro"/>
                <a:cs typeface="Source Code Pro"/>
                <a:sym typeface="Source Code Pro"/>
              </a:rPr>
              <a:t>To complete this course we were given the opportunity to travel to that global city</a:t>
            </a:r>
            <a:endParaRPr/>
          </a:p>
          <a:p>
            <a:pPr marL="0" lvl="0" indent="0" algn="l" rtl="0">
              <a:spcBef>
                <a:spcPts val="100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a:spLocks noGrp="1"/>
          </p:cNvSpPr>
          <p:nvPr>
            <p:ph type="title"/>
          </p:nvPr>
        </p:nvSpPr>
        <p:spPr>
          <a:xfrm>
            <a:off x="263400" y="58475"/>
            <a:ext cx="4045200" cy="91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Wiener Schnitzel</a:t>
            </a:r>
            <a:endParaRPr/>
          </a:p>
        </p:txBody>
      </p:sp>
      <p:sp>
        <p:nvSpPr>
          <p:cNvPr id="297" name="Google Shape;297;p42"/>
          <p:cNvSpPr txBox="1">
            <a:spLocks noGrp="1"/>
          </p:cNvSpPr>
          <p:nvPr>
            <p:ph type="body" idx="2"/>
          </p:nvPr>
        </p:nvSpPr>
        <p:spPr>
          <a:xfrm>
            <a:off x="4796075" y="7318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000000"/>
                </a:solidFill>
              </a:rPr>
              <a:t>Thin Veal/pork cutlet that is breaded and then pan fried</a:t>
            </a:r>
            <a:endParaRPr>
              <a:solidFill>
                <a:srgbClr val="000000"/>
              </a:solidFill>
            </a:endParaRPr>
          </a:p>
          <a:p>
            <a:pPr marL="0" lvl="0" indent="0" algn="l" rtl="0">
              <a:spcBef>
                <a:spcPts val="1600"/>
              </a:spcBef>
              <a:spcAft>
                <a:spcPts val="0"/>
              </a:spcAft>
              <a:buNone/>
            </a:pPr>
            <a:r>
              <a:rPr lang="en">
                <a:solidFill>
                  <a:srgbClr val="000000"/>
                </a:solidFill>
              </a:rPr>
              <a:t>Usually garnished with lemon or parsley</a:t>
            </a:r>
            <a:endParaRPr>
              <a:solidFill>
                <a:srgbClr val="000000"/>
              </a:solidFill>
            </a:endParaRPr>
          </a:p>
          <a:p>
            <a:pPr marL="0" lvl="0" indent="0" algn="l" rtl="0">
              <a:spcBef>
                <a:spcPts val="1600"/>
              </a:spcBef>
              <a:spcAft>
                <a:spcPts val="1600"/>
              </a:spcAft>
              <a:buNone/>
            </a:pPr>
            <a:r>
              <a:rPr lang="en">
                <a:solidFill>
                  <a:srgbClr val="000000"/>
                </a:solidFill>
              </a:rPr>
              <a:t>Popular cuisine for all ages!!</a:t>
            </a:r>
            <a:endParaRPr>
              <a:solidFill>
                <a:srgbClr val="000000"/>
              </a:solidFill>
            </a:endParaRPr>
          </a:p>
        </p:txBody>
      </p:sp>
      <p:pic>
        <p:nvPicPr>
          <p:cNvPr id="298" name="Google Shape;298;p42"/>
          <p:cNvPicPr preferRelativeResize="0"/>
          <p:nvPr/>
        </p:nvPicPr>
        <p:blipFill rotWithShape="1">
          <a:blip r:embed="rId3">
            <a:alphaModFix/>
          </a:blip>
          <a:srcRect l="12502" t="12237" r="2967" b="7202"/>
          <a:stretch/>
        </p:blipFill>
        <p:spPr>
          <a:xfrm>
            <a:off x="0" y="1042475"/>
            <a:ext cx="4571996" cy="338442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197988" y="32925"/>
            <a:ext cx="4045200" cy="97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Bratwurst</a:t>
            </a:r>
            <a:endParaRPr/>
          </a:p>
        </p:txBody>
      </p:sp>
      <p:sp>
        <p:nvSpPr>
          <p:cNvPr id="304" name="Google Shape;304;p43"/>
          <p:cNvSpPr txBox="1">
            <a:spLocks noGrp="1"/>
          </p:cNvSpPr>
          <p:nvPr>
            <p:ph type="body" idx="2"/>
          </p:nvPr>
        </p:nvSpPr>
        <p:spPr>
          <a:xfrm>
            <a:off x="4947975"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Sausage that can be found from a home to a street stand!</a:t>
            </a:r>
            <a:endParaRPr/>
          </a:p>
          <a:p>
            <a:pPr marL="0" lvl="0" indent="0" algn="l" rtl="0">
              <a:spcBef>
                <a:spcPts val="1600"/>
              </a:spcBef>
              <a:spcAft>
                <a:spcPts val="0"/>
              </a:spcAft>
              <a:buNone/>
            </a:pPr>
            <a:r>
              <a:rPr lang="en"/>
              <a:t>Paired with spicy mustard and ketchup</a:t>
            </a:r>
            <a:endParaRPr/>
          </a:p>
          <a:p>
            <a:pPr marL="0" lvl="0" indent="0" algn="l" rtl="0">
              <a:spcBef>
                <a:spcPts val="1600"/>
              </a:spcBef>
              <a:spcAft>
                <a:spcPts val="1600"/>
              </a:spcAft>
              <a:buNone/>
            </a:pPr>
            <a:r>
              <a:rPr lang="en"/>
              <a:t>Quick, easy and delicious</a:t>
            </a:r>
            <a:endParaRPr/>
          </a:p>
        </p:txBody>
      </p:sp>
      <p:pic>
        <p:nvPicPr>
          <p:cNvPr id="305" name="Google Shape;305;p43"/>
          <p:cNvPicPr preferRelativeResize="0"/>
          <p:nvPr/>
        </p:nvPicPr>
        <p:blipFill rotWithShape="1">
          <a:blip r:embed="rId3">
            <a:alphaModFix/>
          </a:blip>
          <a:srcRect t="13111"/>
          <a:stretch/>
        </p:blipFill>
        <p:spPr>
          <a:xfrm>
            <a:off x="487763" y="946900"/>
            <a:ext cx="3465678" cy="40149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124325" y="220300"/>
            <a:ext cx="4447800" cy="102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Liver Dumpling soup</a:t>
            </a:r>
            <a:endParaRPr/>
          </a:p>
        </p:txBody>
      </p:sp>
      <p:sp>
        <p:nvSpPr>
          <p:cNvPr id="311" name="Google Shape;311;p4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Clear soup that has ground up liver shaped in a ball</a:t>
            </a:r>
            <a:endParaRPr/>
          </a:p>
          <a:p>
            <a:pPr marL="0" lvl="0" indent="0" algn="l" rtl="0">
              <a:spcBef>
                <a:spcPts val="1600"/>
              </a:spcBef>
              <a:spcAft>
                <a:spcPts val="1600"/>
              </a:spcAft>
              <a:buNone/>
            </a:pPr>
            <a:r>
              <a:rPr lang="en"/>
              <a:t>Very light soup that is full of flavor! </a:t>
            </a:r>
            <a:endParaRPr/>
          </a:p>
        </p:txBody>
      </p:sp>
      <p:pic>
        <p:nvPicPr>
          <p:cNvPr id="312" name="Google Shape;312;p44"/>
          <p:cNvPicPr preferRelativeResize="0"/>
          <p:nvPr/>
        </p:nvPicPr>
        <p:blipFill>
          <a:blip r:embed="rId3">
            <a:alphaModFix/>
          </a:blip>
          <a:stretch>
            <a:fillRect/>
          </a:stretch>
        </p:blipFill>
        <p:spPr>
          <a:xfrm>
            <a:off x="904850" y="1243000"/>
            <a:ext cx="2676200" cy="3570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332425" y="172500"/>
            <a:ext cx="4045200" cy="106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Tafelspitz</a:t>
            </a:r>
            <a:endParaRPr/>
          </a:p>
        </p:txBody>
      </p:sp>
      <p:sp>
        <p:nvSpPr>
          <p:cNvPr id="318" name="Google Shape;318;p4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Traditional Austrian dish that includes boiled beef or ham</a:t>
            </a:r>
            <a:endParaRPr/>
          </a:p>
          <a:p>
            <a:pPr marL="0" lvl="0" indent="0" algn="l" rtl="0">
              <a:spcBef>
                <a:spcPts val="1600"/>
              </a:spcBef>
              <a:spcAft>
                <a:spcPts val="1600"/>
              </a:spcAft>
              <a:buNone/>
            </a:pPr>
            <a:r>
              <a:rPr lang="en"/>
              <a:t>Usually paired with knödel (white bread dumplings) and other meats</a:t>
            </a:r>
            <a:endParaRPr/>
          </a:p>
        </p:txBody>
      </p:sp>
      <p:pic>
        <p:nvPicPr>
          <p:cNvPr id="319" name="Google Shape;319;p45"/>
          <p:cNvPicPr preferRelativeResize="0"/>
          <p:nvPr/>
        </p:nvPicPr>
        <p:blipFill>
          <a:blip r:embed="rId3">
            <a:alphaModFix/>
          </a:blip>
          <a:stretch>
            <a:fillRect/>
          </a:stretch>
        </p:blipFill>
        <p:spPr>
          <a:xfrm>
            <a:off x="0" y="1385700"/>
            <a:ext cx="4571996" cy="347602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303750" y="115150"/>
            <a:ext cx="4045200" cy="99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sachertorte</a:t>
            </a:r>
            <a:endParaRPr/>
          </a:p>
        </p:txBody>
      </p:sp>
      <p:sp>
        <p:nvSpPr>
          <p:cNvPr id="325" name="Google Shape;325;p4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Symbol of the Austrian capital</a:t>
            </a:r>
            <a:endParaRPr/>
          </a:p>
          <a:p>
            <a:pPr marL="0" lvl="0" indent="0" algn="l" rtl="0">
              <a:spcBef>
                <a:spcPts val="1600"/>
              </a:spcBef>
              <a:spcAft>
                <a:spcPts val="0"/>
              </a:spcAft>
              <a:buNone/>
            </a:pPr>
            <a:r>
              <a:rPr lang="en">
                <a:solidFill>
                  <a:srgbClr val="000000"/>
                </a:solidFill>
                <a:highlight>
                  <a:srgbClr val="FFFFFF"/>
                </a:highlight>
              </a:rPr>
              <a:t>A dense, chocolate sponge cake made with thin layers of apricot jam that's topped with chocolate icing.</a:t>
            </a:r>
            <a:endParaRPr>
              <a:solidFill>
                <a:srgbClr val="000000"/>
              </a:solidFill>
              <a:highlight>
                <a:srgbClr val="FFFFFF"/>
              </a:highlight>
            </a:endParaRPr>
          </a:p>
          <a:p>
            <a:pPr marL="0" lvl="0" indent="0" algn="l" rtl="0">
              <a:spcBef>
                <a:spcPts val="1600"/>
              </a:spcBef>
              <a:spcAft>
                <a:spcPts val="1600"/>
              </a:spcAft>
              <a:buNone/>
            </a:pPr>
            <a:r>
              <a:rPr lang="en">
                <a:solidFill>
                  <a:srgbClr val="000000"/>
                </a:solidFill>
                <a:highlight>
                  <a:srgbClr val="FFFFFF"/>
                </a:highlight>
              </a:rPr>
              <a:t>Can be found at Hotel Sacher</a:t>
            </a:r>
            <a:endParaRPr>
              <a:solidFill>
                <a:srgbClr val="000000"/>
              </a:solidFill>
              <a:highlight>
                <a:srgbClr val="FFFFFF"/>
              </a:highlight>
            </a:endParaRPr>
          </a:p>
        </p:txBody>
      </p:sp>
      <p:pic>
        <p:nvPicPr>
          <p:cNvPr id="326" name="Google Shape;326;p46"/>
          <p:cNvPicPr preferRelativeResize="0"/>
          <p:nvPr/>
        </p:nvPicPr>
        <p:blipFill rotWithShape="1">
          <a:blip r:embed="rId3">
            <a:alphaModFix/>
          </a:blip>
          <a:srcRect t="22985" b="4276"/>
          <a:stretch/>
        </p:blipFill>
        <p:spPr>
          <a:xfrm>
            <a:off x="372564" y="1223749"/>
            <a:ext cx="3907575" cy="37894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xfrm>
            <a:off x="3766800" y="128825"/>
            <a:ext cx="16104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Takeaway</a:t>
            </a:r>
            <a:endParaRPr/>
          </a:p>
        </p:txBody>
      </p:sp>
      <p:pic>
        <p:nvPicPr>
          <p:cNvPr id="332" name="Google Shape;332;p47"/>
          <p:cNvPicPr preferRelativeResize="0"/>
          <p:nvPr/>
        </p:nvPicPr>
        <p:blipFill>
          <a:blip r:embed="rId3">
            <a:alphaModFix/>
          </a:blip>
          <a:stretch>
            <a:fillRect/>
          </a:stretch>
        </p:blipFill>
        <p:spPr>
          <a:xfrm>
            <a:off x="5377200" y="372925"/>
            <a:ext cx="3557350" cy="2668041"/>
          </a:xfrm>
          <a:prstGeom prst="rect">
            <a:avLst/>
          </a:prstGeom>
          <a:noFill/>
          <a:ln>
            <a:noFill/>
          </a:ln>
        </p:spPr>
      </p:pic>
      <p:sp>
        <p:nvSpPr>
          <p:cNvPr id="333" name="Google Shape;333;p47"/>
          <p:cNvSpPr txBox="1"/>
          <p:nvPr/>
        </p:nvSpPr>
        <p:spPr>
          <a:xfrm>
            <a:off x="314375" y="492050"/>
            <a:ext cx="3280500" cy="4278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Source Code Pro"/>
              <a:buChar char="❖"/>
            </a:pPr>
            <a:r>
              <a:rPr lang="en" sz="1800">
                <a:latin typeface="Source Code Pro"/>
                <a:ea typeface="Source Code Pro"/>
                <a:cs typeface="Source Code Pro"/>
                <a:sym typeface="Source Code Pro"/>
              </a:rPr>
              <a:t>Making tons of memories you will never forget!</a:t>
            </a:r>
            <a:endParaRPr sz="1800">
              <a:latin typeface="Source Code Pro"/>
              <a:ea typeface="Source Code Pro"/>
              <a:cs typeface="Source Code Pro"/>
              <a:sym typeface="Source Code Pro"/>
            </a:endParaRPr>
          </a:p>
          <a:p>
            <a:pPr marL="457200" lvl="0" indent="-342900" algn="l" rtl="0">
              <a:lnSpc>
                <a:spcPct val="115000"/>
              </a:lnSpc>
              <a:spcBef>
                <a:spcPts val="1000"/>
              </a:spcBef>
              <a:spcAft>
                <a:spcPts val="0"/>
              </a:spcAft>
              <a:buClr>
                <a:srgbClr val="000000"/>
              </a:buClr>
              <a:buSzPts val="1800"/>
              <a:buFont typeface="Source Code Pro"/>
              <a:buChar char="❖"/>
            </a:pPr>
            <a:r>
              <a:rPr lang="en" sz="1800">
                <a:latin typeface="Source Code Pro"/>
                <a:ea typeface="Source Code Pro"/>
                <a:cs typeface="Source Code Pro"/>
                <a:sym typeface="Source Code Pro"/>
              </a:rPr>
              <a:t>Becoming close with the other students you went abroad with</a:t>
            </a:r>
            <a:endParaRPr sz="1800">
              <a:latin typeface="Source Code Pro"/>
              <a:ea typeface="Source Code Pro"/>
              <a:cs typeface="Source Code Pro"/>
              <a:sym typeface="Source Code Pro"/>
            </a:endParaRPr>
          </a:p>
          <a:p>
            <a:pPr marL="457200" lvl="0" indent="-342900" algn="l" rtl="0">
              <a:lnSpc>
                <a:spcPct val="115000"/>
              </a:lnSpc>
              <a:spcBef>
                <a:spcPts val="1000"/>
              </a:spcBef>
              <a:spcAft>
                <a:spcPts val="1000"/>
              </a:spcAft>
              <a:buClr>
                <a:srgbClr val="000000"/>
              </a:buClr>
              <a:buSzPts val="1800"/>
              <a:buFont typeface="Source Code Pro"/>
              <a:buChar char="❖"/>
            </a:pPr>
            <a:r>
              <a:rPr lang="en" sz="1800">
                <a:latin typeface="Source Code Pro"/>
                <a:ea typeface="Source Code Pro"/>
                <a:cs typeface="Source Code Pro"/>
                <a:sym typeface="Source Code Pro"/>
              </a:rPr>
              <a:t>Learning so much about another country’s history and culture</a:t>
            </a:r>
            <a:endParaRPr/>
          </a:p>
        </p:txBody>
      </p:sp>
      <p:pic>
        <p:nvPicPr>
          <p:cNvPr id="334" name="Google Shape;334;p47"/>
          <p:cNvPicPr preferRelativeResize="0"/>
          <p:nvPr/>
        </p:nvPicPr>
        <p:blipFill>
          <a:blip r:embed="rId4">
            <a:alphaModFix/>
          </a:blip>
          <a:stretch>
            <a:fillRect/>
          </a:stretch>
        </p:blipFill>
        <p:spPr>
          <a:xfrm>
            <a:off x="3457300" y="2475450"/>
            <a:ext cx="3557413" cy="26680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490250" y="526350"/>
            <a:ext cx="81525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9600"/>
          </a:p>
          <a:p>
            <a:pPr marL="0" lvl="0" indent="0" algn="l" rtl="0">
              <a:spcBef>
                <a:spcPts val="0"/>
              </a:spcBef>
              <a:spcAft>
                <a:spcPts val="0"/>
              </a:spcAft>
              <a:buNone/>
            </a:pPr>
            <a:r>
              <a:rPr lang="en" sz="9600"/>
              <a:t>Danke!!</a:t>
            </a:r>
            <a:endParaRPr sz="9600"/>
          </a:p>
          <a:p>
            <a:pPr marL="0" lvl="0" indent="0" algn="l" rtl="0">
              <a:spcBef>
                <a:spcPts val="0"/>
              </a:spcBef>
              <a:spcAft>
                <a:spcPts val="0"/>
              </a:spcAft>
              <a:buNone/>
            </a:pPr>
            <a:r>
              <a:rPr lang="en" sz="9600"/>
              <a:t>Fragen??</a:t>
            </a:r>
            <a:endParaRPr sz="9600"/>
          </a:p>
          <a:p>
            <a:pPr marL="0" marR="25400" lvl="0" indent="0" algn="l" rtl="0">
              <a:lnSpc>
                <a:spcPct val="115000"/>
              </a:lnSpc>
              <a:spcBef>
                <a:spcPts val="0"/>
              </a:spcBef>
              <a:spcAft>
                <a:spcPts val="0"/>
              </a:spcAft>
              <a:buNone/>
            </a:pPr>
            <a:endParaRPr sz="1100" b="0">
              <a:solidFill>
                <a:schemeClr val="accent1"/>
              </a:solidFill>
              <a:highlight>
                <a:srgbClr val="FFFFFF"/>
              </a:highlight>
              <a:latin typeface="Arial"/>
              <a:ea typeface="Arial"/>
              <a:cs typeface="Arial"/>
              <a:sym typeface="Arial"/>
            </a:endParaRPr>
          </a:p>
          <a:p>
            <a:pPr marL="0" lvl="0" indent="0" algn="l" rtl="0">
              <a:spcBef>
                <a:spcPts val="0"/>
              </a:spcBef>
              <a:spcAft>
                <a:spcPts val="0"/>
              </a:spcAft>
              <a:buNone/>
            </a:pPr>
            <a:endParaRPr sz="9600"/>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90250" y="526350"/>
            <a:ext cx="65463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a:t>Vienna, Austria</a:t>
            </a:r>
            <a:endParaRPr sz="9600"/>
          </a:p>
          <a:p>
            <a:pPr marL="0" lvl="0" indent="0" algn="l" rtl="0">
              <a:spcBef>
                <a:spcPts val="0"/>
              </a:spcBef>
              <a:spcAft>
                <a:spcPts val="0"/>
              </a:spcAft>
              <a:buNone/>
            </a:pPr>
            <a:r>
              <a:rPr lang="en" sz="4800"/>
              <a:t>(our adventure)</a:t>
            </a:r>
            <a:endParaRPr sz="4800"/>
          </a:p>
        </p:txBody>
      </p:sp>
      <p:pic>
        <p:nvPicPr>
          <p:cNvPr id="80" name="Google Shape;80;p16" descr="Image result for no kangaroos in austria"/>
          <p:cNvPicPr preferRelativeResize="0"/>
          <p:nvPr/>
        </p:nvPicPr>
        <p:blipFill>
          <a:blip r:embed="rId3">
            <a:alphaModFix/>
          </a:blip>
          <a:stretch>
            <a:fillRect/>
          </a:stretch>
        </p:blipFill>
        <p:spPr>
          <a:xfrm>
            <a:off x="4871975" y="2903075"/>
            <a:ext cx="2914275" cy="2090925"/>
          </a:xfrm>
          <a:prstGeom prst="rect">
            <a:avLst/>
          </a:prstGeom>
          <a:noFill/>
          <a:ln>
            <a:noFill/>
          </a:ln>
        </p:spPr>
      </p:pic>
      <p:pic>
        <p:nvPicPr>
          <p:cNvPr id="81" name="Google Shape;81;p16" descr="Image result for austria flag"/>
          <p:cNvPicPr preferRelativeResize="0"/>
          <p:nvPr/>
        </p:nvPicPr>
        <p:blipFill>
          <a:blip r:embed="rId4">
            <a:alphaModFix/>
          </a:blip>
          <a:stretch>
            <a:fillRect/>
          </a:stretch>
        </p:blipFill>
        <p:spPr>
          <a:xfrm>
            <a:off x="607450" y="336350"/>
            <a:ext cx="1929850" cy="12932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Getting to Vienna</a:t>
            </a: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Hotel Deutschmeister</a:t>
            </a:r>
            <a:endParaRPr/>
          </a:p>
        </p:txBody>
      </p:sp>
      <p:sp>
        <p:nvSpPr>
          <p:cNvPr id="92" name="Google Shape;92;p18"/>
          <p:cNvSpPr txBox="1">
            <a:spLocks noGrp="1"/>
          </p:cNvSpPr>
          <p:nvPr>
            <p:ph type="body" idx="1"/>
          </p:nvPr>
        </p:nvSpPr>
        <p:spPr>
          <a:xfrm>
            <a:off x="311700" y="1093850"/>
            <a:ext cx="3789000" cy="33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Right near our subway station</a:t>
            </a:r>
            <a:endParaRPr/>
          </a:p>
          <a:p>
            <a:pPr marL="457200" lvl="0" indent="-342900" algn="l" rtl="0">
              <a:spcBef>
                <a:spcPts val="0"/>
              </a:spcBef>
              <a:spcAft>
                <a:spcPts val="0"/>
              </a:spcAft>
              <a:buSzPts val="1800"/>
              <a:buChar char="●"/>
            </a:pPr>
            <a:r>
              <a:rPr lang="en"/>
              <a:t>Close walk to the Donaukanal</a:t>
            </a:r>
            <a:endParaRPr/>
          </a:p>
        </p:txBody>
      </p:sp>
      <p:pic>
        <p:nvPicPr>
          <p:cNvPr id="93" name="Google Shape;93;p18"/>
          <p:cNvPicPr preferRelativeResize="0"/>
          <p:nvPr/>
        </p:nvPicPr>
        <p:blipFill>
          <a:blip r:embed="rId3">
            <a:alphaModFix/>
          </a:blip>
          <a:stretch>
            <a:fillRect/>
          </a:stretch>
        </p:blipFill>
        <p:spPr>
          <a:xfrm>
            <a:off x="0" y="2571750"/>
            <a:ext cx="3321969" cy="2492601"/>
          </a:xfrm>
          <a:prstGeom prst="rect">
            <a:avLst/>
          </a:prstGeom>
          <a:noFill/>
          <a:ln>
            <a:noFill/>
          </a:ln>
        </p:spPr>
      </p:pic>
      <p:pic>
        <p:nvPicPr>
          <p:cNvPr id="94" name="Google Shape;94;p18"/>
          <p:cNvPicPr preferRelativeResize="0"/>
          <p:nvPr/>
        </p:nvPicPr>
        <p:blipFill>
          <a:blip r:embed="rId4">
            <a:alphaModFix/>
          </a:blip>
          <a:stretch>
            <a:fillRect/>
          </a:stretch>
        </p:blipFill>
        <p:spPr>
          <a:xfrm>
            <a:off x="6212516" y="0"/>
            <a:ext cx="2850484" cy="3340201"/>
          </a:xfrm>
          <a:prstGeom prst="rect">
            <a:avLst/>
          </a:prstGeom>
          <a:noFill/>
          <a:ln>
            <a:noFill/>
          </a:ln>
        </p:spPr>
      </p:pic>
      <p:pic>
        <p:nvPicPr>
          <p:cNvPr id="95" name="Google Shape;95;p18"/>
          <p:cNvPicPr preferRelativeResize="0"/>
          <p:nvPr/>
        </p:nvPicPr>
        <p:blipFill>
          <a:blip r:embed="rId5">
            <a:alphaModFix/>
          </a:blip>
          <a:stretch>
            <a:fillRect/>
          </a:stretch>
        </p:blipFill>
        <p:spPr>
          <a:xfrm>
            <a:off x="3506701" y="2571750"/>
            <a:ext cx="3453780" cy="24926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History</a:t>
            </a:r>
            <a:endParaRPr/>
          </a:p>
          <a:p>
            <a:pPr marL="0" lvl="0" indent="0" algn="ctr" rtl="0">
              <a:spcBef>
                <a:spcPts val="0"/>
              </a:spcBef>
              <a:spcAft>
                <a:spcPts val="0"/>
              </a:spcAft>
              <a:buNone/>
            </a:pPr>
            <a:r>
              <a:rPr lang="en"/>
              <a:t>(Geschichte)</a:t>
            </a: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58625" y="110300"/>
            <a:ext cx="3538500" cy="11859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a:t>Stephansdom </a:t>
            </a:r>
            <a:endParaRPr/>
          </a:p>
        </p:txBody>
      </p:sp>
      <p:pic>
        <p:nvPicPr>
          <p:cNvPr id="106" name="Google Shape;106;p20"/>
          <p:cNvPicPr preferRelativeResize="0"/>
          <p:nvPr/>
        </p:nvPicPr>
        <p:blipFill>
          <a:blip r:embed="rId3">
            <a:alphaModFix/>
          </a:blip>
          <a:stretch>
            <a:fillRect/>
          </a:stretch>
        </p:blipFill>
        <p:spPr>
          <a:xfrm>
            <a:off x="5708575" y="0"/>
            <a:ext cx="3435422" cy="2821550"/>
          </a:xfrm>
          <a:prstGeom prst="rect">
            <a:avLst/>
          </a:prstGeom>
          <a:noFill/>
          <a:ln>
            <a:noFill/>
          </a:ln>
        </p:spPr>
      </p:pic>
      <p:sp>
        <p:nvSpPr>
          <p:cNvPr id="107" name="Google Shape;107;p20"/>
          <p:cNvSpPr txBox="1"/>
          <p:nvPr/>
        </p:nvSpPr>
        <p:spPr>
          <a:xfrm>
            <a:off x="193050" y="1213475"/>
            <a:ext cx="4378800" cy="3764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Source Code Pro"/>
              <a:buChar char="●"/>
            </a:pPr>
            <a:r>
              <a:rPr lang="en" sz="1800">
                <a:latin typeface="Source Code Pro"/>
                <a:ea typeface="Source Code Pro"/>
                <a:cs typeface="Source Code Pro"/>
                <a:sym typeface="Source Code Pro"/>
              </a:rPr>
              <a:t>A symbol of Austrian identity</a:t>
            </a:r>
            <a:endParaRPr sz="1800">
              <a:latin typeface="Source Code Pro"/>
              <a:ea typeface="Source Code Pro"/>
              <a:cs typeface="Source Code Pro"/>
              <a:sym typeface="Source Code Pro"/>
            </a:endParaRPr>
          </a:p>
          <a:p>
            <a:pPr marL="457200" lvl="0" indent="-342900" algn="l" rtl="0">
              <a:spcBef>
                <a:spcPts val="0"/>
              </a:spcBef>
              <a:spcAft>
                <a:spcPts val="0"/>
              </a:spcAft>
              <a:buSzPts val="1800"/>
              <a:buFont typeface="Source Code Pro"/>
              <a:buChar char="●"/>
            </a:pPr>
            <a:r>
              <a:rPr lang="en" sz="1800">
                <a:latin typeface="Source Code Pro"/>
                <a:ea typeface="Source Code Pro"/>
                <a:cs typeface="Source Code Pro"/>
                <a:sym typeface="Source Code Pro"/>
              </a:rPr>
              <a:t>A top class tourist attraction</a:t>
            </a:r>
            <a:endParaRPr sz="1800">
              <a:latin typeface="Source Code Pro"/>
              <a:ea typeface="Source Code Pro"/>
              <a:cs typeface="Source Code Pro"/>
              <a:sym typeface="Source Code Pro"/>
            </a:endParaRPr>
          </a:p>
          <a:p>
            <a:pPr marL="457200" lvl="0" indent="-342900" algn="l" rtl="0">
              <a:spcBef>
                <a:spcPts val="0"/>
              </a:spcBef>
              <a:spcAft>
                <a:spcPts val="0"/>
              </a:spcAft>
              <a:buSzPts val="1800"/>
              <a:buFont typeface="Source Code Pro"/>
              <a:buChar char="●"/>
            </a:pPr>
            <a:r>
              <a:rPr lang="en" sz="1800">
                <a:latin typeface="Source Code Pro"/>
                <a:ea typeface="Source Code Pro"/>
                <a:cs typeface="Source Code Pro"/>
                <a:sym typeface="Source Code Pro"/>
              </a:rPr>
              <a:t>Has 343 steps to get to the top with a great view of the city!</a:t>
            </a:r>
            <a:endParaRPr sz="1800">
              <a:latin typeface="Source Code Pro"/>
              <a:ea typeface="Source Code Pro"/>
              <a:cs typeface="Source Code Pro"/>
              <a:sym typeface="Source Code Pro"/>
            </a:endParaRPr>
          </a:p>
          <a:p>
            <a:pPr marL="457200" lvl="0" indent="-342900" algn="l" rtl="0">
              <a:spcBef>
                <a:spcPts val="0"/>
              </a:spcBef>
              <a:spcAft>
                <a:spcPts val="0"/>
              </a:spcAft>
              <a:buSzPts val="1800"/>
              <a:buFont typeface="Source Code Pro"/>
              <a:buChar char="●"/>
            </a:pPr>
            <a:r>
              <a:rPr lang="en" sz="1800">
                <a:latin typeface="Source Code Pro"/>
                <a:ea typeface="Source Code Pro"/>
                <a:cs typeface="Source Code Pro"/>
                <a:sym typeface="Source Code Pro"/>
              </a:rPr>
              <a:t>Plaza right outside!</a:t>
            </a:r>
            <a:endParaRPr sz="1800">
              <a:latin typeface="Source Code Pro"/>
              <a:ea typeface="Source Code Pro"/>
              <a:cs typeface="Source Code Pro"/>
              <a:sym typeface="Source Code Pro"/>
            </a:endParaRPr>
          </a:p>
        </p:txBody>
      </p:sp>
      <p:pic>
        <p:nvPicPr>
          <p:cNvPr id="108" name="Google Shape;108;p20"/>
          <p:cNvPicPr preferRelativeResize="0"/>
          <p:nvPr/>
        </p:nvPicPr>
        <p:blipFill>
          <a:blip r:embed="rId4">
            <a:alphaModFix/>
          </a:blip>
          <a:stretch>
            <a:fillRect/>
          </a:stretch>
        </p:blipFill>
        <p:spPr>
          <a:xfrm>
            <a:off x="5124150" y="2821551"/>
            <a:ext cx="4019849" cy="2321950"/>
          </a:xfrm>
          <a:prstGeom prst="rect">
            <a:avLst/>
          </a:prstGeom>
          <a:noFill/>
          <a:ln>
            <a:noFill/>
          </a:ln>
        </p:spPr>
      </p:pic>
      <p:pic>
        <p:nvPicPr>
          <p:cNvPr id="109" name="Google Shape;109;p20"/>
          <p:cNvPicPr preferRelativeResize="0"/>
          <p:nvPr/>
        </p:nvPicPr>
        <p:blipFill>
          <a:blip r:embed="rId5">
            <a:alphaModFix/>
          </a:blip>
          <a:stretch>
            <a:fillRect/>
          </a:stretch>
        </p:blipFill>
        <p:spPr>
          <a:xfrm>
            <a:off x="3481649" y="3082176"/>
            <a:ext cx="1545997" cy="20613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1"/>
          <p:cNvPicPr preferRelativeResize="0"/>
          <p:nvPr/>
        </p:nvPicPr>
        <p:blipFill>
          <a:blip r:embed="rId3">
            <a:alphaModFix/>
          </a:blip>
          <a:stretch>
            <a:fillRect/>
          </a:stretch>
        </p:blipFill>
        <p:spPr>
          <a:xfrm>
            <a:off x="7308925" y="121500"/>
            <a:ext cx="1693652" cy="2258172"/>
          </a:xfrm>
          <a:prstGeom prst="rect">
            <a:avLst/>
          </a:prstGeom>
          <a:noFill/>
          <a:ln>
            <a:noFill/>
          </a:ln>
        </p:spPr>
      </p:pic>
      <p:pic>
        <p:nvPicPr>
          <p:cNvPr id="115" name="Google Shape;115;p21"/>
          <p:cNvPicPr preferRelativeResize="0"/>
          <p:nvPr/>
        </p:nvPicPr>
        <p:blipFill>
          <a:blip r:embed="rId4">
            <a:alphaModFix/>
          </a:blip>
          <a:stretch>
            <a:fillRect/>
          </a:stretch>
        </p:blipFill>
        <p:spPr>
          <a:xfrm>
            <a:off x="165900" y="121500"/>
            <a:ext cx="2547600" cy="3320325"/>
          </a:xfrm>
          <a:prstGeom prst="rect">
            <a:avLst/>
          </a:prstGeom>
          <a:noFill/>
          <a:ln>
            <a:noFill/>
          </a:ln>
        </p:spPr>
      </p:pic>
      <p:pic>
        <p:nvPicPr>
          <p:cNvPr id="116" name="Google Shape;116;p21"/>
          <p:cNvPicPr preferRelativeResize="0"/>
          <p:nvPr/>
        </p:nvPicPr>
        <p:blipFill>
          <a:blip r:embed="rId5">
            <a:alphaModFix/>
          </a:blip>
          <a:stretch>
            <a:fillRect/>
          </a:stretch>
        </p:blipFill>
        <p:spPr>
          <a:xfrm>
            <a:off x="1652200" y="3082175"/>
            <a:ext cx="2753274" cy="1908925"/>
          </a:xfrm>
          <a:prstGeom prst="rect">
            <a:avLst/>
          </a:prstGeom>
          <a:noFill/>
          <a:ln>
            <a:noFill/>
          </a:ln>
        </p:spPr>
      </p:pic>
      <p:pic>
        <p:nvPicPr>
          <p:cNvPr id="117" name="Google Shape;117;p21"/>
          <p:cNvPicPr preferRelativeResize="0"/>
          <p:nvPr/>
        </p:nvPicPr>
        <p:blipFill>
          <a:blip r:embed="rId6">
            <a:alphaModFix/>
          </a:blip>
          <a:stretch>
            <a:fillRect/>
          </a:stretch>
        </p:blipFill>
        <p:spPr>
          <a:xfrm>
            <a:off x="4742400" y="2724152"/>
            <a:ext cx="4041552" cy="2266948"/>
          </a:xfrm>
          <a:prstGeom prst="rect">
            <a:avLst/>
          </a:prstGeom>
          <a:noFill/>
          <a:ln>
            <a:noFill/>
          </a:ln>
        </p:spPr>
      </p:pic>
      <p:pic>
        <p:nvPicPr>
          <p:cNvPr id="118" name="Google Shape;118;p21"/>
          <p:cNvPicPr preferRelativeResize="0"/>
          <p:nvPr/>
        </p:nvPicPr>
        <p:blipFill>
          <a:blip r:embed="rId7">
            <a:alphaModFix/>
          </a:blip>
          <a:stretch>
            <a:fillRect/>
          </a:stretch>
        </p:blipFill>
        <p:spPr>
          <a:xfrm>
            <a:off x="3442500" y="121500"/>
            <a:ext cx="3286914" cy="2411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push dir="u"/>
      </p:transition>
    </mc:Choice>
    <mc:Fallback>
      <p:transition spd="slow" advClick="0" advTm="5000">
        <p:push dir="u"/>
      </p:transition>
    </mc:Fallback>
  </mc:AlternateContent>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629</Words>
  <Application>Microsoft Macintosh PowerPoint</Application>
  <PresentationFormat>On-screen Show (16:9)</PresentationFormat>
  <Paragraphs>107</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Amatic SC</vt:lpstr>
      <vt:lpstr>Source Code Pro</vt:lpstr>
      <vt:lpstr>Arial</vt:lpstr>
      <vt:lpstr>Courier New</vt:lpstr>
      <vt:lpstr>Beach Day</vt:lpstr>
      <vt:lpstr>The Journey of Vienna</vt:lpstr>
      <vt:lpstr>PowerPoint Presentation</vt:lpstr>
      <vt:lpstr>GLS Course Overview</vt:lpstr>
      <vt:lpstr>Vienna, Austria (our adventure)</vt:lpstr>
      <vt:lpstr>Getting to Vienna</vt:lpstr>
      <vt:lpstr>Hotel Deutschmeister</vt:lpstr>
      <vt:lpstr>History (Geschichte)</vt:lpstr>
      <vt:lpstr>Stephansdom </vt:lpstr>
      <vt:lpstr>PowerPoint Presentation</vt:lpstr>
      <vt:lpstr>Schönbrunn Palace</vt:lpstr>
      <vt:lpstr>PowerPoint Presentation</vt:lpstr>
      <vt:lpstr>Belvedere</vt:lpstr>
      <vt:lpstr>PowerPoint Presentation</vt:lpstr>
      <vt:lpstr>Karlsplatz Church and station</vt:lpstr>
      <vt:lpstr>Rathaus</vt:lpstr>
      <vt:lpstr>University of Vienna</vt:lpstr>
      <vt:lpstr>Arts/Museums (kunst/ Museen)</vt:lpstr>
      <vt:lpstr>Kunst Historiches Museum</vt:lpstr>
      <vt:lpstr>Hunderwasser Haus</vt:lpstr>
      <vt:lpstr>Prater/Riesenrad</vt:lpstr>
      <vt:lpstr>People (Menschen)</vt:lpstr>
      <vt:lpstr>FAmous Musicians</vt:lpstr>
      <vt:lpstr>PowerPoint Presentation</vt:lpstr>
      <vt:lpstr>Gustav Klimt</vt:lpstr>
      <vt:lpstr>Sigmund Freud</vt:lpstr>
      <vt:lpstr>Franz Joseph</vt:lpstr>
      <vt:lpstr>Empress Elisabeth of Austria  (Sisi)</vt:lpstr>
      <vt:lpstr>Food (essen)</vt:lpstr>
      <vt:lpstr>PowerPoint Presentation</vt:lpstr>
      <vt:lpstr>Wiener Schnitzel</vt:lpstr>
      <vt:lpstr>Bratwurst</vt:lpstr>
      <vt:lpstr>Liver Dumpling soup</vt:lpstr>
      <vt:lpstr>Tafelspitz</vt:lpstr>
      <vt:lpstr>sachertorte</vt:lpstr>
      <vt:lpstr>Takeaway</vt:lpstr>
      <vt:lpstr> Danke!! Fragen??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of Vienna</dc:title>
  <cp:lastModifiedBy>Microsoft Office User</cp:lastModifiedBy>
  <cp:revision>1</cp:revision>
  <dcterms:modified xsi:type="dcterms:W3CDTF">2020-04-14T23:21:51Z</dcterms:modified>
</cp:coreProperties>
</file>